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7.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9.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0.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48" r:id="rId2"/>
  </p:sldMasterIdLst>
  <p:notesMasterIdLst>
    <p:notesMasterId r:id="rId15"/>
  </p:notesMasterIdLst>
  <p:sldIdLst>
    <p:sldId id="257" r:id="rId3"/>
    <p:sldId id="335" r:id="rId4"/>
    <p:sldId id="344" r:id="rId5"/>
    <p:sldId id="313" r:id="rId6"/>
    <p:sldId id="353" r:id="rId7"/>
    <p:sldId id="354" r:id="rId8"/>
    <p:sldId id="348" r:id="rId9"/>
    <p:sldId id="349" r:id="rId10"/>
    <p:sldId id="350" r:id="rId11"/>
    <p:sldId id="351" r:id="rId12"/>
    <p:sldId id="352" r:id="rId13"/>
    <p:sldId id="30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F0D"/>
    <a:srgbClr val="325434"/>
    <a:srgbClr val="6E896A"/>
    <a:srgbClr val="E0BB76"/>
    <a:srgbClr val="EE892F"/>
    <a:srgbClr val="E7602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4660"/>
  </p:normalViewPr>
  <p:slideViewPr>
    <p:cSldViewPr snapToGrid="0">
      <p:cViewPr varScale="1">
        <p:scale>
          <a:sx n="119" d="100"/>
          <a:sy n="119"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72F35-432D-48C0-94A4-C43786BC360B}"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C6F2-4C6C-4F04-91D1-A03EC9387837}" type="slidenum">
              <a:rPr lang="en-US" smtClean="0"/>
              <a:t>‹#›</a:t>
            </a:fld>
            <a:endParaRPr lang="en-US"/>
          </a:p>
        </p:txBody>
      </p:sp>
    </p:spTree>
    <p:extLst>
      <p:ext uri="{BB962C8B-B14F-4D97-AF65-F5344CB8AC3E}">
        <p14:creationId xmlns:p14="http://schemas.microsoft.com/office/powerpoint/2010/main" val="17883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a:t>
            </a:fld>
            <a:endParaRPr lang="en-US"/>
          </a:p>
        </p:txBody>
      </p:sp>
    </p:spTree>
    <p:extLst>
      <p:ext uri="{BB962C8B-B14F-4D97-AF65-F5344CB8AC3E}">
        <p14:creationId xmlns:p14="http://schemas.microsoft.com/office/powerpoint/2010/main" val="4041917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11</a:t>
            </a:fld>
            <a:endParaRPr lang="en-US"/>
          </a:p>
        </p:txBody>
      </p:sp>
    </p:spTree>
    <p:extLst>
      <p:ext uri="{BB962C8B-B14F-4D97-AF65-F5344CB8AC3E}">
        <p14:creationId xmlns:p14="http://schemas.microsoft.com/office/powerpoint/2010/main" val="3990682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12</a:t>
            </a:fld>
            <a:endParaRPr lang="en-US"/>
          </a:p>
        </p:txBody>
      </p:sp>
    </p:spTree>
    <p:extLst>
      <p:ext uri="{BB962C8B-B14F-4D97-AF65-F5344CB8AC3E}">
        <p14:creationId xmlns:p14="http://schemas.microsoft.com/office/powerpoint/2010/main" val="37418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3</a:t>
            </a:fld>
            <a:endParaRPr lang="en-US"/>
          </a:p>
        </p:txBody>
      </p:sp>
    </p:spTree>
    <p:extLst>
      <p:ext uri="{BB962C8B-B14F-4D97-AF65-F5344CB8AC3E}">
        <p14:creationId xmlns:p14="http://schemas.microsoft.com/office/powerpoint/2010/main" val="110930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4</a:t>
            </a:fld>
            <a:endParaRPr lang="en-US"/>
          </a:p>
        </p:txBody>
      </p:sp>
    </p:spTree>
    <p:extLst>
      <p:ext uri="{BB962C8B-B14F-4D97-AF65-F5344CB8AC3E}">
        <p14:creationId xmlns:p14="http://schemas.microsoft.com/office/powerpoint/2010/main" val="1807066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5</a:t>
            </a:fld>
            <a:endParaRPr lang="en-US"/>
          </a:p>
        </p:txBody>
      </p:sp>
    </p:spTree>
    <p:extLst>
      <p:ext uri="{BB962C8B-B14F-4D97-AF65-F5344CB8AC3E}">
        <p14:creationId xmlns:p14="http://schemas.microsoft.com/office/powerpoint/2010/main" val="3058922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6</a:t>
            </a:fld>
            <a:endParaRPr lang="en-US"/>
          </a:p>
        </p:txBody>
      </p:sp>
    </p:spTree>
    <p:extLst>
      <p:ext uri="{BB962C8B-B14F-4D97-AF65-F5344CB8AC3E}">
        <p14:creationId xmlns:p14="http://schemas.microsoft.com/office/powerpoint/2010/main" val="314533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7</a:t>
            </a:fld>
            <a:endParaRPr lang="en-US"/>
          </a:p>
        </p:txBody>
      </p:sp>
    </p:spTree>
    <p:extLst>
      <p:ext uri="{BB962C8B-B14F-4D97-AF65-F5344CB8AC3E}">
        <p14:creationId xmlns:p14="http://schemas.microsoft.com/office/powerpoint/2010/main" val="1621352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8</a:t>
            </a:fld>
            <a:endParaRPr lang="en-US"/>
          </a:p>
        </p:txBody>
      </p:sp>
    </p:spTree>
    <p:extLst>
      <p:ext uri="{BB962C8B-B14F-4D97-AF65-F5344CB8AC3E}">
        <p14:creationId xmlns:p14="http://schemas.microsoft.com/office/powerpoint/2010/main" val="1032775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9</a:t>
            </a:fld>
            <a:endParaRPr lang="en-US"/>
          </a:p>
        </p:txBody>
      </p:sp>
    </p:spTree>
    <p:extLst>
      <p:ext uri="{BB962C8B-B14F-4D97-AF65-F5344CB8AC3E}">
        <p14:creationId xmlns:p14="http://schemas.microsoft.com/office/powerpoint/2010/main" val="157246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10</a:t>
            </a:fld>
            <a:endParaRPr lang="en-US"/>
          </a:p>
        </p:txBody>
      </p:sp>
    </p:spTree>
    <p:extLst>
      <p:ext uri="{BB962C8B-B14F-4D97-AF65-F5344CB8AC3E}">
        <p14:creationId xmlns:p14="http://schemas.microsoft.com/office/powerpoint/2010/main" val="598201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2113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11289" indent="0" algn="ctr">
              <a:buNone/>
              <a:defRPr>
                <a:solidFill>
                  <a:schemeClr val="tx1">
                    <a:tint val="75000"/>
                  </a:schemeClr>
                </a:solidFill>
              </a:defRPr>
            </a:lvl2pPr>
            <a:lvl3pPr marL="822577" indent="0" algn="ctr">
              <a:buNone/>
              <a:defRPr>
                <a:solidFill>
                  <a:schemeClr val="tx1">
                    <a:tint val="75000"/>
                  </a:schemeClr>
                </a:solidFill>
              </a:defRPr>
            </a:lvl3pPr>
            <a:lvl4pPr marL="1233866" indent="0" algn="ctr">
              <a:buNone/>
              <a:defRPr>
                <a:solidFill>
                  <a:schemeClr val="tx1">
                    <a:tint val="75000"/>
                  </a:schemeClr>
                </a:solidFill>
              </a:defRPr>
            </a:lvl4pPr>
            <a:lvl5pPr marL="1645155" indent="0" algn="ctr">
              <a:buNone/>
              <a:defRPr>
                <a:solidFill>
                  <a:schemeClr val="tx1">
                    <a:tint val="75000"/>
                  </a:schemeClr>
                </a:solidFill>
              </a:defRPr>
            </a:lvl5pPr>
            <a:lvl6pPr marL="2056445" indent="0" algn="ctr">
              <a:buNone/>
              <a:defRPr>
                <a:solidFill>
                  <a:schemeClr val="tx1">
                    <a:tint val="75000"/>
                  </a:schemeClr>
                </a:solidFill>
              </a:defRPr>
            </a:lvl6pPr>
            <a:lvl7pPr marL="2467733" indent="0" algn="ctr">
              <a:buNone/>
              <a:defRPr>
                <a:solidFill>
                  <a:schemeClr val="tx1">
                    <a:tint val="75000"/>
                  </a:schemeClr>
                </a:solidFill>
              </a:defRPr>
            </a:lvl7pPr>
            <a:lvl8pPr marL="2879022" indent="0" algn="ctr">
              <a:buNone/>
              <a:defRPr>
                <a:solidFill>
                  <a:schemeClr val="tx1">
                    <a:tint val="75000"/>
                  </a:schemeClr>
                </a:solidFill>
              </a:defRPr>
            </a:lvl8pPr>
            <a:lvl9pPr marL="3290311"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a:t>Click to edit Master title style</a:t>
            </a:r>
          </a:p>
        </p:txBody>
      </p:sp>
    </p:spTree>
    <p:extLst>
      <p:ext uri="{BB962C8B-B14F-4D97-AF65-F5344CB8AC3E}">
        <p14:creationId xmlns:p14="http://schemas.microsoft.com/office/powerpoint/2010/main" val="230707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Background 2" descr="bg2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70" y="1"/>
            <a:ext cx="12078520" cy="6857999"/>
          </a:xfrm>
          <a:prstGeom prst="rect">
            <a:avLst/>
          </a:prstGeom>
          <a:ln w="0">
            <a:noFill/>
          </a:ln>
          <a:effectLst/>
        </p:spPr>
      </p:pic>
      <p:sp>
        <p:nvSpPr>
          <p:cNvPr id="2" name="Title 1"/>
          <p:cNvSpPr>
            <a:spLocks noGrp="1"/>
          </p:cNvSpPr>
          <p:nvPr>
            <p:ph type="ctrTitle"/>
          </p:nvPr>
        </p:nvSpPr>
        <p:spPr>
          <a:xfrm>
            <a:off x="635726" y="1122363"/>
            <a:ext cx="10607040" cy="2387600"/>
          </a:xfrm>
        </p:spPr>
        <p:txBody>
          <a:bodyPr anchor="ctr"/>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35726" y="3602038"/>
            <a:ext cx="10032274" cy="1655762"/>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a:stretch>
            <a:fillRect/>
          </a:stretch>
        </p:blipFill>
        <p:spPr>
          <a:xfrm>
            <a:off x="11010297" y="6229750"/>
            <a:ext cx="1181703" cy="564168"/>
          </a:xfrm>
          <a:prstGeom prst="rect">
            <a:avLst/>
          </a:prstGeom>
        </p:spPr>
      </p:pic>
      <p:sp>
        <p:nvSpPr>
          <p:cNvPr id="10" name="Bosch_footer_1">
            <a:extLst>
              <a:ext uri="{FF2B5EF4-FFF2-40B4-BE49-F238E27FC236}">
                <a16:creationId xmlns:a16="http://schemas.microsoft.com/office/drawing/2014/main" id="{C4A0DCBC-1EFB-43C4-AF00-AB85781F48E7}"/>
              </a:ext>
            </a:extLst>
          </p:cNvPr>
          <p:cNvSpPr txBox="1"/>
          <p:nvPr userDrawn="1"/>
        </p:nvSpPr>
        <p:spPr>
          <a:xfrm>
            <a:off x="635726" y="6372927"/>
            <a:ext cx="1802675" cy="277813"/>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1200" b="1" kern="0" baseline="0" noProof="1">
                <a:solidFill>
                  <a:srgbClr val="D70012"/>
                </a:solidFill>
                <a:latin typeface="+mn-lt"/>
              </a:rPr>
              <a:t>Internal</a:t>
            </a:r>
            <a:r>
              <a:rPr lang="en-US" sz="1200" kern="0" baseline="0" noProof="1">
                <a:solidFill>
                  <a:schemeClr val="tx1"/>
                </a:solidFill>
                <a:latin typeface="+mn-lt"/>
              </a:rPr>
              <a:t> </a:t>
            </a:r>
            <a:r>
              <a:rPr lang="en-US" sz="1200" kern="0" baseline="0" noProof="1">
                <a:solidFill>
                  <a:schemeClr val="bg1">
                    <a:lumMod val="75000"/>
                  </a:schemeClr>
                </a:solidFill>
                <a:latin typeface="+mn-lt"/>
              </a:rPr>
              <a:t>| RBVH/ECM</a:t>
            </a:r>
          </a:p>
        </p:txBody>
      </p:sp>
      <p:sp>
        <p:nvSpPr>
          <p:cNvPr id="11" name="Bosch_footer_2">
            <a:extLst>
              <a:ext uri="{FF2B5EF4-FFF2-40B4-BE49-F238E27FC236}">
                <a16:creationId xmlns:a16="http://schemas.microsoft.com/office/drawing/2014/main" id="{C3D77AD5-379C-4A86-AFCF-32945A0FEE26}"/>
              </a:ext>
            </a:extLst>
          </p:cNvPr>
          <p:cNvSpPr txBox="1"/>
          <p:nvPr userDrawn="1"/>
        </p:nvSpPr>
        <p:spPr>
          <a:xfrm>
            <a:off x="635726" y="6578018"/>
            <a:ext cx="9152890" cy="215900"/>
          </a:xfrm>
          <a:prstGeom prst="rect">
            <a:avLst/>
          </a:prstGeom>
          <a:noFill/>
        </p:spPr>
        <p:txBody>
          <a:bodyPr wrap="square" lIns="0" tIns="0" rIns="0" bIns="0" rtlCol="0">
            <a:noAutofit/>
          </a:bodyPr>
          <a:lstStyle/>
          <a:p>
            <a:pPr>
              <a:lnSpc>
                <a:spcPct val="120000"/>
              </a:lnSpc>
              <a:spcAft>
                <a:spcPts val="100"/>
              </a:spcAft>
            </a:pPr>
            <a:r>
              <a:rPr lang="en-US" sz="1000" kern="0" baseline="0" noProof="1">
                <a:solidFill>
                  <a:schemeClr val="bg1">
                    <a:lumMod val="75000"/>
                  </a:schemeClr>
                </a:solidFill>
                <a:latin typeface="+mn-lt"/>
              </a:rPr>
              <a:t>© Robert Bosch Engineering and Business Solutions Vietnam Company Limited 2021</a:t>
            </a:r>
          </a:p>
        </p:txBody>
      </p:sp>
    </p:spTree>
    <p:extLst>
      <p:ext uri="{BB962C8B-B14F-4D97-AF65-F5344CB8AC3E}">
        <p14:creationId xmlns:p14="http://schemas.microsoft.com/office/powerpoint/2010/main" val="24044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72429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4"/>
            </p:custDataLst>
          </p:nvPr>
        </p:nvSpPr>
        <p:spPr bwMode="auto">
          <a:xfrm>
            <a:off x="370286" y="288000"/>
            <a:ext cx="9982286" cy="8640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a:t>Titelmasterformat durch Klicken bearbeiten</a:t>
            </a:r>
          </a:p>
        </p:txBody>
      </p:sp>
      <p:sp>
        <p:nvSpPr>
          <p:cNvPr id="2" name="Rectangle 3"/>
          <p:cNvSpPr>
            <a:spLocks noGrp="1" noChangeArrowheads="1"/>
          </p:cNvSpPr>
          <p:nvPr>
            <p:ph type="body" idx="1"/>
            <p:custDataLst>
              <p:tags r:id="rId5"/>
            </p:custDataLst>
          </p:nvPr>
        </p:nvSpPr>
        <p:spPr bwMode="auto">
          <a:xfrm>
            <a:off x="383926" y="1439630"/>
            <a:ext cx="11421796" cy="4630808"/>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6" name="Picture 5"/>
          <p:cNvPicPr>
            <a:picLocks/>
          </p:cNvPicPr>
          <p:nvPr userDrawn="1">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7"/>
            </p:custDataLst>
          </p:nvPr>
        </p:nvPicPr>
        <p:blipFill>
          <a:blip r:embed="rId9" cstate="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p:spPr>
      </p:pic>
    </p:spTree>
    <p:extLst>
      <p:ext uri="{BB962C8B-B14F-4D97-AF65-F5344CB8AC3E}">
        <p14:creationId xmlns:p14="http://schemas.microsoft.com/office/powerpoint/2010/main" val="4078123514"/>
      </p:ext>
    </p:extLst>
  </p:cSld>
  <p:clrMap bg1="lt1" tx1="dk1" bg2="lt2" tx2="dk2" accent1="accent1" accent2="accent2" accent3="accent3" accent4="accent4" accent5="accent5" accent6="accent6" hlink="hlink" folHlink="folHlink"/>
  <p:sldLayoutIdLst>
    <p:sldLayoutId id="2147483662" r:id="rId1"/>
    <p:sldLayoutId id="2147483661" r:id="rId2"/>
  </p:sldLayoutIdLst>
  <p:hf sldNum="0" hdr="0"/>
  <p:txStyles>
    <p:titleStyle>
      <a:lvl1pPr algn="l" rtl="0" eaLnBrk="1" fontAlgn="base" hangingPunct="1">
        <a:lnSpc>
          <a:spcPts val="2697"/>
        </a:lnSpc>
        <a:spcBef>
          <a:spcPct val="0"/>
        </a:spcBef>
        <a:spcAft>
          <a:spcPct val="0"/>
        </a:spcAft>
        <a:buFontTx/>
        <a:buNone/>
        <a:defRPr sz="1800" b="0" i="0" u="none">
          <a:solidFill>
            <a:srgbClr val="000000"/>
          </a:solidFill>
          <a:latin typeface="Bosch Office Sans" pitchFamily="2" charset="0"/>
          <a:ea typeface="+mj-ea"/>
          <a:cs typeface="Arial" pitchFamily="34" charset="0"/>
        </a:defRPr>
      </a:lvl1pPr>
      <a:lvl2pPr algn="l" rtl="0" eaLnBrk="1" fontAlgn="base" hangingPunct="1">
        <a:lnSpc>
          <a:spcPct val="111000"/>
        </a:lnSpc>
        <a:spcBef>
          <a:spcPct val="0"/>
        </a:spcBef>
        <a:spcAft>
          <a:spcPct val="0"/>
        </a:spcAft>
        <a:defRPr sz="2428">
          <a:solidFill>
            <a:srgbClr val="000000"/>
          </a:solidFill>
          <a:latin typeface="Bosch Office Sans"/>
        </a:defRPr>
      </a:lvl2pPr>
      <a:lvl3pPr algn="l" rtl="0" eaLnBrk="1" fontAlgn="base" hangingPunct="1">
        <a:lnSpc>
          <a:spcPct val="111000"/>
        </a:lnSpc>
        <a:spcBef>
          <a:spcPct val="0"/>
        </a:spcBef>
        <a:spcAft>
          <a:spcPct val="0"/>
        </a:spcAft>
        <a:defRPr sz="2428">
          <a:solidFill>
            <a:srgbClr val="000000"/>
          </a:solidFill>
          <a:latin typeface="Bosch Office Sans"/>
        </a:defRPr>
      </a:lvl3pPr>
      <a:lvl4pPr algn="l" rtl="0" eaLnBrk="1" fontAlgn="base" hangingPunct="1">
        <a:lnSpc>
          <a:spcPct val="111000"/>
        </a:lnSpc>
        <a:spcBef>
          <a:spcPct val="0"/>
        </a:spcBef>
        <a:spcAft>
          <a:spcPct val="0"/>
        </a:spcAft>
        <a:defRPr sz="2428">
          <a:solidFill>
            <a:srgbClr val="000000"/>
          </a:solidFill>
          <a:latin typeface="Bosch Office Sans"/>
        </a:defRPr>
      </a:lvl4pPr>
      <a:lvl5pPr algn="l" rtl="0" eaLnBrk="1" fontAlgn="base" hangingPunct="1">
        <a:lnSpc>
          <a:spcPct val="111000"/>
        </a:lnSpc>
        <a:spcBef>
          <a:spcPct val="0"/>
        </a:spcBef>
        <a:spcAft>
          <a:spcPct val="0"/>
        </a:spcAft>
        <a:defRPr sz="2428">
          <a:solidFill>
            <a:srgbClr val="000000"/>
          </a:solidFill>
          <a:latin typeface="Bosch Office Sans"/>
        </a:defRPr>
      </a:lvl5pPr>
      <a:lvl6pPr marL="411137" algn="l" rtl="0" eaLnBrk="1" fontAlgn="base" hangingPunct="1">
        <a:lnSpc>
          <a:spcPct val="111000"/>
        </a:lnSpc>
        <a:spcBef>
          <a:spcPct val="0"/>
        </a:spcBef>
        <a:spcAft>
          <a:spcPct val="0"/>
        </a:spcAft>
        <a:defRPr sz="2428">
          <a:solidFill>
            <a:srgbClr val="000000"/>
          </a:solidFill>
          <a:latin typeface="Bosch Office Sans"/>
        </a:defRPr>
      </a:lvl6pPr>
      <a:lvl7pPr marL="822273" algn="l" rtl="0" eaLnBrk="1" fontAlgn="base" hangingPunct="1">
        <a:lnSpc>
          <a:spcPct val="111000"/>
        </a:lnSpc>
        <a:spcBef>
          <a:spcPct val="0"/>
        </a:spcBef>
        <a:spcAft>
          <a:spcPct val="0"/>
        </a:spcAft>
        <a:defRPr sz="2428">
          <a:solidFill>
            <a:srgbClr val="000000"/>
          </a:solidFill>
          <a:latin typeface="Bosch Office Sans"/>
        </a:defRPr>
      </a:lvl7pPr>
      <a:lvl8pPr marL="1233409" algn="l" rtl="0" eaLnBrk="1" fontAlgn="base" hangingPunct="1">
        <a:lnSpc>
          <a:spcPct val="111000"/>
        </a:lnSpc>
        <a:spcBef>
          <a:spcPct val="0"/>
        </a:spcBef>
        <a:spcAft>
          <a:spcPct val="0"/>
        </a:spcAft>
        <a:defRPr sz="2428">
          <a:solidFill>
            <a:srgbClr val="000000"/>
          </a:solidFill>
          <a:latin typeface="Bosch Office Sans"/>
        </a:defRPr>
      </a:lvl8pPr>
      <a:lvl9pPr marL="1644545" algn="l" rtl="0" eaLnBrk="1" fontAlgn="base" hangingPunct="1">
        <a:lnSpc>
          <a:spcPct val="111000"/>
        </a:lnSpc>
        <a:spcBef>
          <a:spcPct val="0"/>
        </a:spcBef>
        <a:spcAft>
          <a:spcPct val="0"/>
        </a:spcAft>
        <a:defRPr sz="2428">
          <a:solidFill>
            <a:srgbClr val="000000"/>
          </a:solidFill>
          <a:latin typeface="Bosch Office Sans"/>
        </a:defRPr>
      </a:lvl9pPr>
    </p:titleStyle>
    <p:body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itchFamily="2"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itchFamily="2"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itchFamily="2"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9pPr>
    </p:bodyStyle>
    <p:otherStyle>
      <a:defPPr>
        <a:defRPr lang="de-DE"/>
      </a:defPPr>
      <a:lvl1pPr marL="0" algn="l" defTabSz="822273" rtl="0" eaLnBrk="1" latinLnBrk="0" hangingPunct="1">
        <a:defRPr sz="1619" kern="1200">
          <a:solidFill>
            <a:schemeClr val="tx1"/>
          </a:solidFill>
          <a:latin typeface="+mn-lt"/>
          <a:ea typeface="+mn-ea"/>
          <a:cs typeface="+mn-cs"/>
        </a:defRPr>
      </a:lvl1pPr>
      <a:lvl2pPr marL="411137" algn="l" defTabSz="822273" rtl="0" eaLnBrk="1" latinLnBrk="0" hangingPunct="1">
        <a:defRPr sz="1619" kern="1200">
          <a:solidFill>
            <a:schemeClr val="tx1"/>
          </a:solidFill>
          <a:latin typeface="+mn-lt"/>
          <a:ea typeface="+mn-ea"/>
          <a:cs typeface="+mn-cs"/>
        </a:defRPr>
      </a:lvl2pPr>
      <a:lvl3pPr marL="822273" algn="l" defTabSz="822273" rtl="0" eaLnBrk="1" latinLnBrk="0" hangingPunct="1">
        <a:defRPr sz="1619" kern="1200">
          <a:solidFill>
            <a:schemeClr val="tx1"/>
          </a:solidFill>
          <a:latin typeface="+mn-lt"/>
          <a:ea typeface="+mn-ea"/>
          <a:cs typeface="+mn-cs"/>
        </a:defRPr>
      </a:lvl3pPr>
      <a:lvl4pPr marL="1233409" algn="l" defTabSz="822273" rtl="0" eaLnBrk="1" latinLnBrk="0" hangingPunct="1">
        <a:defRPr sz="1619" kern="1200">
          <a:solidFill>
            <a:schemeClr val="tx1"/>
          </a:solidFill>
          <a:latin typeface="+mn-lt"/>
          <a:ea typeface="+mn-ea"/>
          <a:cs typeface="+mn-cs"/>
        </a:defRPr>
      </a:lvl4pPr>
      <a:lvl5pPr marL="1644545" algn="l" defTabSz="822273" rtl="0" eaLnBrk="1" latinLnBrk="0" hangingPunct="1">
        <a:defRPr sz="1619" kern="1200">
          <a:solidFill>
            <a:schemeClr val="tx1"/>
          </a:solidFill>
          <a:latin typeface="+mn-lt"/>
          <a:ea typeface="+mn-ea"/>
          <a:cs typeface="+mn-cs"/>
        </a:defRPr>
      </a:lvl5pPr>
      <a:lvl6pPr marL="2055681" algn="l" defTabSz="822273" rtl="0" eaLnBrk="1" latinLnBrk="0" hangingPunct="1">
        <a:defRPr sz="1619" kern="1200">
          <a:solidFill>
            <a:schemeClr val="tx1"/>
          </a:solidFill>
          <a:latin typeface="+mn-lt"/>
          <a:ea typeface="+mn-ea"/>
          <a:cs typeface="+mn-cs"/>
        </a:defRPr>
      </a:lvl6pPr>
      <a:lvl7pPr marL="2466818" algn="l" defTabSz="822273" rtl="0" eaLnBrk="1" latinLnBrk="0" hangingPunct="1">
        <a:defRPr sz="1619" kern="1200">
          <a:solidFill>
            <a:schemeClr val="tx1"/>
          </a:solidFill>
          <a:latin typeface="+mn-lt"/>
          <a:ea typeface="+mn-ea"/>
          <a:cs typeface="+mn-cs"/>
        </a:defRPr>
      </a:lvl7pPr>
      <a:lvl8pPr marL="2877954" algn="l" defTabSz="822273" rtl="0" eaLnBrk="1" latinLnBrk="0" hangingPunct="1">
        <a:defRPr sz="1619" kern="1200">
          <a:solidFill>
            <a:schemeClr val="tx1"/>
          </a:solidFill>
          <a:latin typeface="+mn-lt"/>
          <a:ea typeface="+mn-ea"/>
          <a:cs typeface="+mn-cs"/>
        </a:defRPr>
      </a:lvl8pPr>
      <a:lvl9pPr marL="3289090" algn="l" defTabSz="822273" rtl="0" eaLnBrk="1" latinLnBrk="0" hangingPunct="1">
        <a:defRPr sz="161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0594" y="365126"/>
            <a:ext cx="11547566" cy="6624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0594" y="1288869"/>
            <a:ext cx="11547566" cy="488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Bosch_footer_1">
            <a:extLst>
              <a:ext uri="{FF2B5EF4-FFF2-40B4-BE49-F238E27FC236}">
                <a16:creationId xmlns:a16="http://schemas.microsoft.com/office/drawing/2014/main" id="{C4A0DCBC-1EFB-43C4-AF00-AB85781F48E7}"/>
              </a:ext>
            </a:extLst>
          </p:cNvPr>
          <p:cNvSpPr txBox="1"/>
          <p:nvPr userDrawn="1"/>
        </p:nvSpPr>
        <p:spPr>
          <a:xfrm>
            <a:off x="400594" y="6384245"/>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RBVH/ECM</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400594" y="6537552"/>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Vietnam Company Limited 2021. All rights reserved, also regarding any disposal, exploitation, reproduction, editing, distribution, as well as in the event of applications for industrial property rights.</a:t>
            </a:r>
          </a:p>
        </p:txBody>
      </p:sp>
      <p:pic>
        <p:nvPicPr>
          <p:cNvPr id="9" name="Picture 8"/>
          <p:cNvPicPr>
            <a:picLocks noChangeAspect="1"/>
          </p:cNvPicPr>
          <p:nvPr userDrawn="1"/>
        </p:nvPicPr>
        <p:blipFill>
          <a:blip r:embed="rId4"/>
          <a:stretch>
            <a:fillRect/>
          </a:stretch>
        </p:blipFill>
        <p:spPr>
          <a:xfrm>
            <a:off x="11132404" y="6343529"/>
            <a:ext cx="815756" cy="297332"/>
          </a:xfrm>
          <a:prstGeom prst="rect">
            <a:avLst/>
          </a:prstGeom>
        </p:spPr>
      </p:pic>
    </p:spTree>
    <p:extLst>
      <p:ext uri="{BB962C8B-B14F-4D97-AF65-F5344CB8AC3E}">
        <p14:creationId xmlns:p14="http://schemas.microsoft.com/office/powerpoint/2010/main" val="870613745"/>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2.emf"/><Relationship Id="rId4" Type="http://schemas.openxmlformats.org/officeDocument/2006/relationships/tags" Target="../tags/tag10.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image" Target="../media/image8.png"/><Relationship Id="rId3" Type="http://schemas.openxmlformats.org/officeDocument/2006/relationships/tags" Target="../tags/tag128.xml"/><Relationship Id="rId21" Type="http://schemas.openxmlformats.org/officeDocument/2006/relationships/hyperlink" Target="https://github.com/TotallyNotChase/glitch-this/tree/master" TargetMode="External"/><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1.png"/><Relationship Id="rId2" Type="http://schemas.openxmlformats.org/officeDocument/2006/relationships/tags" Target="../tags/tag127.xml"/><Relationship Id="rId16" Type="http://schemas.openxmlformats.org/officeDocument/2006/relationships/notesSlide" Target="../notesSlides/notesSlide9.xml"/><Relationship Id="rId20" Type="http://schemas.openxmlformats.org/officeDocument/2006/relationships/hyperlink" Target="https://www.kaggle.com/datasets/kwentar/blur-dataset" TargetMode="Externa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5" Type="http://schemas.openxmlformats.org/officeDocument/2006/relationships/tags" Target="../tags/tag130.xml"/><Relationship Id="rId15" Type="http://schemas.openxmlformats.org/officeDocument/2006/relationships/slideLayout" Target="../slideLayouts/slideLayout4.xml"/><Relationship Id="rId10" Type="http://schemas.openxmlformats.org/officeDocument/2006/relationships/tags" Target="../tags/tag135.xml"/><Relationship Id="rId19" Type="http://schemas.openxmlformats.org/officeDocument/2006/relationships/image" Target="../media/image29.png"/><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tags" Target="../tags/tag139.xml"/><Relationship Id="rId22"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image" Target="../media/image8.png"/><Relationship Id="rId3" Type="http://schemas.openxmlformats.org/officeDocument/2006/relationships/tags" Target="../tags/tag142.xml"/><Relationship Id="rId21" Type="http://schemas.openxmlformats.org/officeDocument/2006/relationships/hyperlink" Target="https://github.com/TotallyNotChase/glitch-this/tree/master" TargetMode="External"/><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image" Target="../media/image1.png"/><Relationship Id="rId2" Type="http://schemas.openxmlformats.org/officeDocument/2006/relationships/tags" Target="../tags/tag141.xml"/><Relationship Id="rId16" Type="http://schemas.openxmlformats.org/officeDocument/2006/relationships/notesSlide" Target="../notesSlides/notesSlide10.xml"/><Relationship Id="rId20" Type="http://schemas.openxmlformats.org/officeDocument/2006/relationships/hyperlink" Target="https://www.kaggle.com/datasets/kwentar/blur-dataset" TargetMode="Externa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slideLayout" Target="../slideLayouts/slideLayout4.xml"/><Relationship Id="rId10" Type="http://schemas.openxmlformats.org/officeDocument/2006/relationships/tags" Target="../tags/tag149.xml"/><Relationship Id="rId19" Type="http://schemas.openxmlformats.org/officeDocument/2006/relationships/image" Target="../media/image31.png"/><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hyperlink" Target="https://www.youtube.com/watch?v=1W8DPMWDkcA&amp;ab_channel=tomczyks" TargetMode="External"/></Relationships>
</file>

<file path=ppt/slides/_rels/slide12.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18" Type="http://schemas.openxmlformats.org/officeDocument/2006/relationships/image" Target="../media/image1.png"/><Relationship Id="rId3" Type="http://schemas.openxmlformats.org/officeDocument/2006/relationships/tags" Target="../tags/tag156.xml"/><Relationship Id="rId21" Type="http://schemas.openxmlformats.org/officeDocument/2006/relationships/hyperlink" Target="https://en.wikipedia.org/wiki/Peak_signal-to-noise_ratio" TargetMode="External"/><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notesSlide" Target="../notesSlides/notesSlide11.xml"/><Relationship Id="rId2" Type="http://schemas.openxmlformats.org/officeDocument/2006/relationships/tags" Target="../tags/tag155.xml"/><Relationship Id="rId16" Type="http://schemas.openxmlformats.org/officeDocument/2006/relationships/slideLayout" Target="../slideLayouts/slideLayout4.xml"/><Relationship Id="rId20" Type="http://schemas.openxmlformats.org/officeDocument/2006/relationships/hyperlink" Target="https://bluesky314.github.io/ssim/" TargetMode="Externa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5" Type="http://schemas.openxmlformats.org/officeDocument/2006/relationships/tags" Target="../tags/tag168.xml"/><Relationship Id="rId10" Type="http://schemas.openxmlformats.org/officeDocument/2006/relationships/tags" Target="../tags/tag163.xml"/><Relationship Id="rId19" Type="http://schemas.openxmlformats.org/officeDocument/2006/relationships/image" Target="../media/image8.png"/><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 Id="rId22" Type="http://schemas.openxmlformats.org/officeDocument/2006/relationships/hyperlink" Target="https://ece.uwaterloo.ca/~z70wang/publications/ssim.pdf" TargetMode="Externa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1.png"/><Relationship Id="rId3" Type="http://schemas.openxmlformats.org/officeDocument/2006/relationships/tags" Target="../tags/tag15.xml"/><Relationship Id="rId21" Type="http://schemas.openxmlformats.org/officeDocument/2006/relationships/image" Target="../media/image10.jpeg"/><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notesSlide" Target="../notesSlides/notesSlide1.xml"/><Relationship Id="rId2" Type="http://schemas.openxmlformats.org/officeDocument/2006/relationships/tags" Target="../tags/tag14.xml"/><Relationship Id="rId16" Type="http://schemas.openxmlformats.org/officeDocument/2006/relationships/slideLayout" Target="../slideLayouts/slideLayout4.xml"/><Relationship Id="rId20" Type="http://schemas.openxmlformats.org/officeDocument/2006/relationships/image" Target="../media/image9.jpe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tags" Target="../tags/tag27.xml"/><Relationship Id="rId10" Type="http://schemas.openxmlformats.org/officeDocument/2006/relationships/tags" Target="../tags/tag22.xml"/><Relationship Id="rId19" Type="http://schemas.openxmlformats.org/officeDocument/2006/relationships/image" Target="../media/image8.png"/><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image" Target="../media/image8.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image" Target="../media/image1.png"/><Relationship Id="rId2" Type="http://schemas.openxmlformats.org/officeDocument/2006/relationships/tags" Target="../tags/tag29.xml"/><Relationship Id="rId16" Type="http://schemas.openxmlformats.org/officeDocument/2006/relationships/notesSlide" Target="../notesSlides/notesSlide2.xml"/><Relationship Id="rId20" Type="http://schemas.openxmlformats.org/officeDocument/2006/relationships/image" Target="../media/image12.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slideLayout" Target="../slideLayouts/slideLayout4.xml"/><Relationship Id="rId10" Type="http://schemas.openxmlformats.org/officeDocument/2006/relationships/tags" Target="../tags/tag37.xml"/><Relationship Id="rId19" Type="http://schemas.openxmlformats.org/officeDocument/2006/relationships/image" Target="../media/image11.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s>
</file>

<file path=ppt/slides/_rels/slide4.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8.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image" Target="../media/image1.png"/><Relationship Id="rId2" Type="http://schemas.openxmlformats.org/officeDocument/2006/relationships/tags" Target="../tags/tag43.xml"/><Relationship Id="rId16" Type="http://schemas.openxmlformats.org/officeDocument/2006/relationships/notesSlide" Target="../notesSlides/notesSlide3.xml"/><Relationship Id="rId20" Type="http://schemas.openxmlformats.org/officeDocument/2006/relationships/image" Target="../media/image14.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slideLayout" Target="../slideLayouts/slideLayout4.xml"/><Relationship Id="rId10" Type="http://schemas.openxmlformats.org/officeDocument/2006/relationships/tags" Target="../tags/tag51.xml"/><Relationship Id="rId19" Type="http://schemas.openxmlformats.org/officeDocument/2006/relationships/image" Target="../media/image13.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s/_rels/slide5.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image" Target="../media/image8.png"/><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png"/><Relationship Id="rId2" Type="http://schemas.openxmlformats.org/officeDocument/2006/relationships/tags" Target="../tags/tag57.xml"/><Relationship Id="rId16" Type="http://schemas.openxmlformats.org/officeDocument/2006/relationships/notesSlide" Target="../notesSlides/notesSlide4.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slideLayout" Target="../slideLayouts/slideLayout4.xml"/><Relationship Id="rId10" Type="http://schemas.openxmlformats.org/officeDocument/2006/relationships/tags" Target="../tags/tag65.xml"/><Relationship Id="rId19" Type="http://schemas.openxmlformats.org/officeDocument/2006/relationships/image" Target="../media/image15.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s>
</file>

<file path=ppt/slides/_rels/slide6.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image" Target="../media/image1.png"/><Relationship Id="rId3" Type="http://schemas.openxmlformats.org/officeDocument/2006/relationships/tags" Target="../tags/tag71.xml"/><Relationship Id="rId21" Type="http://schemas.openxmlformats.org/officeDocument/2006/relationships/image" Target="../media/image23.png"/><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notesSlide" Target="../notesSlides/notesSlide5.xml"/><Relationship Id="rId2" Type="http://schemas.openxmlformats.org/officeDocument/2006/relationships/tags" Target="../tags/tag70.xml"/><Relationship Id="rId16" Type="http://schemas.openxmlformats.org/officeDocument/2006/relationships/slideLayout" Target="../slideLayouts/slideLayout4.xml"/><Relationship Id="rId20" Type="http://schemas.openxmlformats.org/officeDocument/2006/relationships/image" Target="../media/image22.png"/><Relationship Id="rId1" Type="http://schemas.openxmlformats.org/officeDocument/2006/relationships/vmlDrawing" Target="../drawings/vmlDrawing1.v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8.png"/><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7.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18" Type="http://schemas.openxmlformats.org/officeDocument/2006/relationships/image" Target="../media/image8.png"/><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tags" Target="../tags/tag95.xml"/><Relationship Id="rId17" Type="http://schemas.openxmlformats.org/officeDocument/2006/relationships/image" Target="../media/image1.png"/><Relationship Id="rId2" Type="http://schemas.openxmlformats.org/officeDocument/2006/relationships/tags" Target="../tags/tag85.xml"/><Relationship Id="rId16" Type="http://schemas.openxmlformats.org/officeDocument/2006/relationships/notesSlide" Target="../notesSlides/notesSlide6.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slideLayout" Target="../slideLayouts/slideLayout4.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tags" Target="../tags/tag97.xml"/></Relationships>
</file>

<file path=ppt/slides/_rels/slide8.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image" Target="../media/image8.png"/><Relationship Id="rId3" Type="http://schemas.openxmlformats.org/officeDocument/2006/relationships/tags" Target="../tags/tag100.xml"/><Relationship Id="rId21" Type="http://schemas.openxmlformats.org/officeDocument/2006/relationships/hyperlink" Target="https://www.kaggle.com/datasets/kwentar/blur-dataset" TargetMode="Externa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image" Target="../media/image1.png"/><Relationship Id="rId2" Type="http://schemas.openxmlformats.org/officeDocument/2006/relationships/tags" Target="../tags/tag99.xml"/><Relationship Id="rId16" Type="http://schemas.openxmlformats.org/officeDocument/2006/relationships/notesSlide" Target="../notesSlides/notesSlide7.xml"/><Relationship Id="rId20" Type="http://schemas.openxmlformats.org/officeDocument/2006/relationships/image" Target="../media/image25.jpe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slideLayout" Target="../slideLayouts/slideLayout4.xml"/><Relationship Id="rId10" Type="http://schemas.openxmlformats.org/officeDocument/2006/relationships/tags" Target="../tags/tag107.xml"/><Relationship Id="rId19" Type="http://schemas.openxmlformats.org/officeDocument/2006/relationships/image" Target="../media/image24.jpeg"/><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s>
</file>

<file path=ppt/slides/_rels/slide9.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image" Target="../media/image8.png"/><Relationship Id="rId3" Type="http://schemas.openxmlformats.org/officeDocument/2006/relationships/tags" Target="../tags/tag114.xml"/><Relationship Id="rId21" Type="http://schemas.openxmlformats.org/officeDocument/2006/relationships/image" Target="../media/image28.png"/><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image" Target="../media/image1.png"/><Relationship Id="rId2" Type="http://schemas.openxmlformats.org/officeDocument/2006/relationships/tags" Target="../tags/tag113.xml"/><Relationship Id="rId16" Type="http://schemas.openxmlformats.org/officeDocument/2006/relationships/notesSlide" Target="../notesSlides/notesSlide8.xml"/><Relationship Id="rId20" Type="http://schemas.openxmlformats.org/officeDocument/2006/relationships/image" Target="../media/image27.png"/><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5" Type="http://schemas.openxmlformats.org/officeDocument/2006/relationships/slideLayout" Target="../slideLayouts/slideLayout4.xml"/><Relationship Id="rId10" Type="http://schemas.openxmlformats.org/officeDocument/2006/relationships/tags" Target="../tags/tag121.xml"/><Relationship Id="rId19" Type="http://schemas.openxmlformats.org/officeDocument/2006/relationships/image" Target="../media/image26.png"/><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 Id="rId22" Type="http://schemas.openxmlformats.org/officeDocument/2006/relationships/hyperlink" Target="https://www.kaggle.com/datasets/kwentar/blur-datas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Subtitle 2" hidden="1"/>
          <p:cNvSpPr>
            <a:spLocks noGrp="1"/>
          </p:cNvSpPr>
          <p:nvPr>
            <p:ph type="subTitle" idx="1"/>
            <p:custDataLst>
              <p:tags r:id="rId3"/>
            </p:custDataLst>
          </p:nvPr>
        </p:nvSpPr>
        <p:spPr>
          <a:xfrm>
            <a:off x="197" y="0"/>
            <a:ext cx="1411474" cy="141147"/>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endParaRPr lang="en-US" sz="111">
              <a:solidFill>
                <a:srgbClr val="000000"/>
              </a:solidFill>
            </a:endParaRPr>
          </a:p>
        </p:txBody>
      </p:sp>
      <p:pic>
        <p:nvPicPr>
          <p:cNvPr id="2" name="Picture 1"/>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Title 8_"/>
          <p:cNvSpPr txBox="1">
            <a:spLocks/>
          </p:cNvSpPr>
          <p:nvPr>
            <p:custDataLst>
              <p:tags r:id="rId5"/>
            </p:custDataLst>
          </p:nvPr>
        </p:nvSpPr>
        <p:spPr bwMode="auto">
          <a:xfrm>
            <a:off x="674575" y="731525"/>
            <a:ext cx="10954208" cy="5196665"/>
          </a:xfrm>
          <a:prstGeom prst="rect">
            <a:avLst/>
          </a:prstGeom>
          <a:solidFill>
            <a:scrgbClr r="0" g="0" b="0">
              <a:alpha val="0"/>
            </a:scrgbClr>
          </a:solid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90000"/>
              </a:lnSpc>
              <a:spcBef>
                <a:spcPts val="0"/>
              </a:spcBef>
              <a:spcAft>
                <a:spcPts val="0"/>
              </a:spcAft>
            </a:pPr>
            <a:endParaRPr lang="en-US" sz="8292" b="1" kern="0" dirty="0">
              <a:solidFill>
                <a:srgbClr val="FFFFFF"/>
              </a:solidFill>
              <a:latin typeface="+mj-lt"/>
            </a:endParaRPr>
          </a:p>
          <a:p>
            <a:pPr>
              <a:lnSpc>
                <a:spcPct val="90000"/>
              </a:lnSpc>
              <a:spcBef>
                <a:spcPts val="0"/>
              </a:spcBef>
              <a:spcAft>
                <a:spcPts val="0"/>
              </a:spcAft>
            </a:pPr>
            <a:r>
              <a:rPr lang="en-US" sz="6668" b="1" kern="0" dirty="0">
                <a:solidFill>
                  <a:srgbClr val="FFFFFF"/>
                </a:solidFill>
                <a:latin typeface="+mj-lt"/>
              </a:rPr>
              <a:t>AI training group</a:t>
            </a:r>
          </a:p>
          <a:p>
            <a:pPr>
              <a:lnSpc>
                <a:spcPct val="90000"/>
              </a:lnSpc>
              <a:spcBef>
                <a:spcPts val="0"/>
              </a:spcBef>
              <a:spcAft>
                <a:spcPts val="0"/>
              </a:spcAft>
            </a:pPr>
            <a:r>
              <a:rPr lang="en-US" sz="6668" b="1" kern="0" dirty="0">
                <a:solidFill>
                  <a:srgbClr val="FFFFFF"/>
                </a:solidFill>
                <a:latin typeface="+mj-lt"/>
              </a:rPr>
              <a:t>Weekly Report</a:t>
            </a: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r>
              <a:rPr lang="en-US" sz="2667" kern="0" cap="all" dirty="0">
                <a:solidFill>
                  <a:srgbClr val="FFFFFF"/>
                </a:solidFill>
                <a:latin typeface="+mj-lt"/>
              </a:rPr>
              <a:t>Nguyen </a:t>
            </a:r>
            <a:r>
              <a:rPr lang="en-US" sz="2667" kern="0" cap="all" dirty="0" err="1">
                <a:solidFill>
                  <a:srgbClr val="FFFFFF"/>
                </a:solidFill>
                <a:latin typeface="+mj-lt"/>
              </a:rPr>
              <a:t>khai</a:t>
            </a:r>
            <a:r>
              <a:rPr lang="en-US" sz="2667" kern="0" cap="all" dirty="0">
                <a:solidFill>
                  <a:srgbClr val="FFFFFF"/>
                </a:solidFill>
                <a:latin typeface="+mj-lt"/>
              </a:rPr>
              <a:t> </a:t>
            </a:r>
            <a:r>
              <a:rPr lang="en-US" sz="2667" kern="0" cap="all" dirty="0" err="1">
                <a:solidFill>
                  <a:srgbClr val="FFFFFF"/>
                </a:solidFill>
                <a:latin typeface="+mj-lt"/>
              </a:rPr>
              <a:t>phu</a:t>
            </a:r>
            <a:r>
              <a:rPr lang="en-US" sz="2667" kern="0" cap="all">
                <a:solidFill>
                  <a:srgbClr val="FFFFFF"/>
                </a:solidFill>
                <a:latin typeface="+mj-lt"/>
              </a:rPr>
              <a:t> – Aug 4 2023</a:t>
            </a:r>
          </a:p>
          <a:p>
            <a:pPr>
              <a:lnSpc>
                <a:spcPct val="90000"/>
              </a:lnSpc>
              <a:spcBef>
                <a:spcPts val="0"/>
              </a:spcBef>
              <a:spcAft>
                <a:spcPts val="0"/>
              </a:spcAft>
            </a:pPr>
            <a:endParaRPr lang="en-US" sz="2667" kern="0" cap="all" dirty="0">
              <a:solidFill>
                <a:srgbClr val="FFFFFF"/>
              </a:solidFill>
              <a:latin typeface="+mj-lt"/>
            </a:endParaRPr>
          </a:p>
        </p:txBody>
      </p:sp>
      <p:pic>
        <p:nvPicPr>
          <p:cNvPr id="4" name="Picture 3"/>
          <p:cNvPicPr>
            <a:picLocks/>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Tree>
    <p:custDataLst>
      <p:tags r:id="rId1"/>
    </p:custDataLst>
    <p:extLst>
      <p:ext uri="{BB962C8B-B14F-4D97-AF65-F5344CB8AC3E}">
        <p14:creationId xmlns:p14="http://schemas.microsoft.com/office/powerpoint/2010/main" val="11689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Datasets</a:t>
            </a:r>
          </a:p>
        </p:txBody>
      </p:sp>
      <p:pic>
        <p:nvPicPr>
          <p:cNvPr id="17" name="Picture 16">
            <a:extLst>
              <a:ext uri="{FF2B5EF4-FFF2-40B4-BE49-F238E27FC236}">
                <a16:creationId xmlns:a16="http://schemas.microsoft.com/office/drawing/2014/main" id="{17DA0B71-4F91-9BCF-C7C7-7E709498EE93}"/>
              </a:ext>
            </a:extLst>
          </p:cNvPr>
          <p:cNvPicPr>
            <a:picLocks noChangeAspect="1"/>
          </p:cNvPicPr>
          <p:nvPr/>
        </p:nvPicPr>
        <p:blipFill>
          <a:blip r:embed="rId19"/>
          <a:stretch>
            <a:fillRect/>
          </a:stretch>
        </p:blipFill>
        <p:spPr>
          <a:xfrm>
            <a:off x="1099785" y="3555220"/>
            <a:ext cx="9991725" cy="2543175"/>
          </a:xfrm>
          <a:prstGeom prst="rect">
            <a:avLst/>
          </a:prstGeom>
        </p:spPr>
      </p:pic>
      <p:sp>
        <p:nvSpPr>
          <p:cNvPr id="12" name="TextBox 11">
            <a:extLst>
              <a:ext uri="{FF2B5EF4-FFF2-40B4-BE49-F238E27FC236}">
                <a16:creationId xmlns:a16="http://schemas.microsoft.com/office/drawing/2014/main" id="{F15C540A-FE27-2C24-0D18-34159EF3B2A0}"/>
              </a:ext>
            </a:extLst>
          </p:cNvPr>
          <p:cNvSpPr txBox="1"/>
          <p:nvPr/>
        </p:nvSpPr>
        <p:spPr>
          <a:xfrm>
            <a:off x="376380" y="1033361"/>
            <a:ext cx="8940619" cy="2727672"/>
          </a:xfrm>
          <a:prstGeom prst="rect">
            <a:avLst/>
          </a:prstGeom>
          <a:noFill/>
        </p:spPr>
        <p:txBody>
          <a:bodyPr wrap="none" lIns="0" tIns="0" rIns="0" bIns="0" rtlCol="0">
            <a:noAutofit/>
          </a:bodyPr>
          <a:lstStyle/>
          <a:p>
            <a:pPr marL="285750" indent="-285750">
              <a:lnSpc>
                <a:spcPts val="2300"/>
              </a:lnSpc>
              <a:spcBef>
                <a:spcPts val="500"/>
              </a:spcBef>
              <a:buFont typeface="Arial" panose="020B0604020202020204" pitchFamily="34" charset="0"/>
              <a:buChar char="•"/>
            </a:pPr>
            <a:r>
              <a:rPr lang="vi-VN">
                <a:latin typeface="Bosch Office Sans" pitchFamily="2" charset="0"/>
              </a:rPr>
              <a:t>Impulse noise</a:t>
            </a:r>
            <a:r>
              <a:rPr lang="en-US">
                <a:latin typeface="Bosch Office Sans" pitchFamily="2" charset="0"/>
              </a:rPr>
              <a:t>: SIDD Medium - </a:t>
            </a:r>
            <a:r>
              <a:rPr lang="vi-VN">
                <a:latin typeface="Bosch Office Sans" pitchFamily="2" charset="0"/>
              </a:rPr>
              <a:t>12GB, 320 pairs of noisy/ground truth images</a:t>
            </a:r>
            <a:endParaRPr lang="en-US">
              <a:latin typeface="Bosch Office Sans" pitchFamily="2" charset="0"/>
            </a:endParaRPr>
          </a:p>
          <a:p>
            <a:pPr marL="285750" indent="-285750">
              <a:lnSpc>
                <a:spcPts val="2300"/>
              </a:lnSpc>
              <a:spcBef>
                <a:spcPts val="500"/>
              </a:spcBef>
              <a:buFont typeface="Arial" panose="020B0604020202020204" pitchFamily="34" charset="0"/>
              <a:buChar char="•"/>
            </a:pPr>
            <a:r>
              <a:rPr lang="en-US">
                <a:latin typeface="Bosch Office Sans" pitchFamily="2" charset="0"/>
              </a:rPr>
              <a:t>Blur: </a:t>
            </a:r>
            <a:r>
              <a:rPr lang="en-US">
                <a:latin typeface="Bosch Office Sans" pitchFamily="2" charset="0"/>
                <a:hlinkClick r:id="rId20"/>
              </a:rPr>
              <a:t>Blur dataset | Kaggle</a:t>
            </a:r>
            <a:r>
              <a:rPr lang="en-US">
                <a:latin typeface="Bosch Office Sans" pitchFamily="2" charset="0"/>
              </a:rPr>
              <a:t> – 700 pairs of blurred/sharp images</a:t>
            </a:r>
            <a:endParaRPr lang="vi-VN">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Periodic noise</a:t>
            </a:r>
            <a:endParaRPr lang="en-US">
              <a:latin typeface="Bosch Office Sans" pitchFamily="2" charset="0"/>
            </a:endParaRPr>
          </a:p>
          <a:p>
            <a:pPr marL="285750" indent="-285750">
              <a:lnSpc>
                <a:spcPts val="2300"/>
              </a:lnSpc>
              <a:spcBef>
                <a:spcPts val="500"/>
              </a:spcBef>
              <a:buFont typeface="Arial" panose="020B0604020202020204" pitchFamily="34" charset="0"/>
              <a:buChar char="•"/>
            </a:pPr>
            <a:r>
              <a:rPr lang="vi-VN" b="1">
                <a:latin typeface="Bosch Office Sans" pitchFamily="2" charset="0"/>
              </a:rPr>
              <a:t>Glitches:</a:t>
            </a:r>
            <a:r>
              <a:rPr lang="vi-VN">
                <a:latin typeface="Bosch Office Sans" pitchFamily="2" charset="0"/>
              </a:rPr>
              <a:t> </a:t>
            </a:r>
            <a:r>
              <a:rPr lang="en-US">
                <a:latin typeface="Bosch Office Sans" pitchFamily="2" charset="0"/>
                <a:hlinkClick r:id="rId21"/>
              </a:rPr>
              <a:t>glitch-this</a:t>
            </a:r>
            <a:r>
              <a:rPr lang="vi-VN">
                <a:latin typeface="Bosch Office Sans" pitchFamily="2" charset="0"/>
              </a:rPr>
              <a:t>, pixelate</a:t>
            </a:r>
          </a:p>
          <a:p>
            <a:pPr marL="285750" indent="-285750">
              <a:lnSpc>
                <a:spcPts val="2300"/>
              </a:lnSpc>
              <a:spcBef>
                <a:spcPts val="500"/>
              </a:spcBef>
              <a:buFont typeface="Arial" panose="020B0604020202020204" pitchFamily="34" charset="0"/>
              <a:buChar char="•"/>
            </a:pPr>
            <a:r>
              <a:rPr lang="vi-VN">
                <a:latin typeface="Bosch Office Sans" pitchFamily="2" charset="0"/>
              </a:rPr>
              <a:t>Scratches and blotches</a:t>
            </a:r>
          </a:p>
          <a:p>
            <a:pPr marL="285750" indent="-285750">
              <a:lnSpc>
                <a:spcPts val="2300"/>
              </a:lnSpc>
              <a:spcBef>
                <a:spcPts val="500"/>
              </a:spcBef>
              <a:buFont typeface="Arial" panose="020B0604020202020204" pitchFamily="34" charset="0"/>
              <a:buChar char="•"/>
            </a:pPr>
            <a:r>
              <a:rPr lang="vi-VN">
                <a:latin typeface="Bosch Office Sans" pitchFamily="2" charset="0"/>
              </a:rPr>
              <a:t>Snow</a:t>
            </a:r>
            <a:r>
              <a:rPr lang="en-US">
                <a:latin typeface="Bosch Office Sans" pitchFamily="2" charset="0"/>
              </a:rPr>
              <a:t> </a:t>
            </a:r>
            <a:endParaRPr lang="vi-VN">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Freeze frame</a:t>
            </a:r>
          </a:p>
          <a:p>
            <a:pPr marL="285750" indent="-285750">
              <a:lnSpc>
                <a:spcPts val="2300"/>
              </a:lnSpc>
              <a:spcBef>
                <a:spcPts val="500"/>
              </a:spcBef>
              <a:buFont typeface="Arial" panose="020B0604020202020204" pitchFamily="34" charset="0"/>
              <a:buChar char="•"/>
            </a:pPr>
            <a:endParaRPr lang="en-US" dirty="0">
              <a:latin typeface="Bosch Office Sans" pitchFamily="2" charset="0"/>
            </a:endParaRPr>
          </a:p>
        </p:txBody>
      </p:sp>
      <p:pic>
        <p:nvPicPr>
          <p:cNvPr id="21" name="Picture 20">
            <a:extLst>
              <a:ext uri="{FF2B5EF4-FFF2-40B4-BE49-F238E27FC236}">
                <a16:creationId xmlns:a16="http://schemas.microsoft.com/office/drawing/2014/main" id="{70F91669-B935-D025-D212-52908E12E6A3}"/>
              </a:ext>
            </a:extLst>
          </p:cNvPr>
          <p:cNvPicPr>
            <a:picLocks noChangeAspect="1"/>
          </p:cNvPicPr>
          <p:nvPr/>
        </p:nvPicPr>
        <p:blipFill>
          <a:blip r:embed="rId22"/>
          <a:stretch>
            <a:fillRect/>
          </a:stretch>
        </p:blipFill>
        <p:spPr>
          <a:xfrm>
            <a:off x="4494657" y="1869334"/>
            <a:ext cx="6457950" cy="1362075"/>
          </a:xfrm>
          <a:prstGeom prst="rect">
            <a:avLst/>
          </a:prstGeom>
        </p:spPr>
      </p:pic>
    </p:spTree>
    <p:custDataLst>
      <p:tags r:id="rId1"/>
    </p:custDataLst>
    <p:extLst>
      <p:ext uri="{BB962C8B-B14F-4D97-AF65-F5344CB8AC3E}">
        <p14:creationId xmlns:p14="http://schemas.microsoft.com/office/powerpoint/2010/main" val="93554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Datasets</a:t>
            </a:r>
          </a:p>
        </p:txBody>
      </p:sp>
      <p:pic>
        <p:nvPicPr>
          <p:cNvPr id="25" name="Picture 24">
            <a:extLst>
              <a:ext uri="{FF2B5EF4-FFF2-40B4-BE49-F238E27FC236}">
                <a16:creationId xmlns:a16="http://schemas.microsoft.com/office/drawing/2014/main" id="{D7E3087A-E40E-EDCA-C204-94B0D9D53BED}"/>
              </a:ext>
            </a:extLst>
          </p:cNvPr>
          <p:cNvPicPr>
            <a:picLocks noChangeAspect="1"/>
          </p:cNvPicPr>
          <p:nvPr/>
        </p:nvPicPr>
        <p:blipFill>
          <a:blip r:embed="rId19"/>
          <a:stretch>
            <a:fillRect/>
          </a:stretch>
        </p:blipFill>
        <p:spPr>
          <a:xfrm>
            <a:off x="6727689" y="2976763"/>
            <a:ext cx="4395426" cy="3049647"/>
          </a:xfrm>
          <a:prstGeom prst="rect">
            <a:avLst/>
          </a:prstGeom>
        </p:spPr>
      </p:pic>
      <p:sp>
        <p:nvSpPr>
          <p:cNvPr id="12" name="TextBox 11">
            <a:extLst>
              <a:ext uri="{FF2B5EF4-FFF2-40B4-BE49-F238E27FC236}">
                <a16:creationId xmlns:a16="http://schemas.microsoft.com/office/drawing/2014/main" id="{0E19B3DA-763C-DE66-344F-E25288604E37}"/>
              </a:ext>
            </a:extLst>
          </p:cNvPr>
          <p:cNvSpPr txBox="1"/>
          <p:nvPr/>
        </p:nvSpPr>
        <p:spPr>
          <a:xfrm>
            <a:off x="376597" y="1037114"/>
            <a:ext cx="8940619" cy="2727672"/>
          </a:xfrm>
          <a:prstGeom prst="rect">
            <a:avLst/>
          </a:prstGeom>
          <a:noFill/>
        </p:spPr>
        <p:txBody>
          <a:bodyPr wrap="none" lIns="0" tIns="0" rIns="0" bIns="0" rtlCol="0">
            <a:noAutofit/>
          </a:bodyPr>
          <a:lstStyle/>
          <a:p>
            <a:pPr marL="285750" indent="-285750">
              <a:lnSpc>
                <a:spcPts val="2300"/>
              </a:lnSpc>
              <a:spcBef>
                <a:spcPts val="500"/>
              </a:spcBef>
              <a:buFont typeface="Arial" panose="020B0604020202020204" pitchFamily="34" charset="0"/>
              <a:buChar char="•"/>
            </a:pPr>
            <a:r>
              <a:rPr lang="vi-VN">
                <a:latin typeface="Bosch Office Sans" pitchFamily="2" charset="0"/>
              </a:rPr>
              <a:t>Impulse noise</a:t>
            </a:r>
            <a:r>
              <a:rPr lang="en-US">
                <a:latin typeface="Bosch Office Sans" pitchFamily="2" charset="0"/>
              </a:rPr>
              <a:t>: SIDD Medium - </a:t>
            </a:r>
            <a:r>
              <a:rPr lang="vi-VN">
                <a:latin typeface="Bosch Office Sans" pitchFamily="2" charset="0"/>
              </a:rPr>
              <a:t>12GB, 320 pairs of noisy/ground truth images</a:t>
            </a:r>
            <a:endParaRPr lang="en-US">
              <a:latin typeface="Bosch Office Sans" pitchFamily="2" charset="0"/>
            </a:endParaRPr>
          </a:p>
          <a:p>
            <a:pPr marL="285750" indent="-285750">
              <a:lnSpc>
                <a:spcPts val="2300"/>
              </a:lnSpc>
              <a:spcBef>
                <a:spcPts val="500"/>
              </a:spcBef>
              <a:buFont typeface="Arial" panose="020B0604020202020204" pitchFamily="34" charset="0"/>
              <a:buChar char="•"/>
            </a:pPr>
            <a:r>
              <a:rPr lang="en-US">
                <a:latin typeface="Bosch Office Sans" pitchFamily="2" charset="0"/>
              </a:rPr>
              <a:t>Blur: </a:t>
            </a:r>
            <a:r>
              <a:rPr lang="en-US">
                <a:latin typeface="Bosch Office Sans" pitchFamily="2" charset="0"/>
                <a:hlinkClick r:id="rId20"/>
              </a:rPr>
              <a:t>Blur dataset | Kaggle</a:t>
            </a:r>
            <a:r>
              <a:rPr lang="en-US">
                <a:latin typeface="Bosch Office Sans" pitchFamily="2" charset="0"/>
              </a:rPr>
              <a:t> – 700 pairs of blurred/sharp images</a:t>
            </a:r>
            <a:endParaRPr lang="vi-VN">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Periodic noise</a:t>
            </a:r>
            <a:endParaRPr lang="en-US">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Glitches: </a:t>
            </a:r>
            <a:r>
              <a:rPr lang="en-US">
                <a:latin typeface="Bosch Office Sans" pitchFamily="2" charset="0"/>
                <a:hlinkClick r:id="rId21"/>
              </a:rPr>
              <a:t>glitch-this</a:t>
            </a:r>
            <a:r>
              <a:rPr lang="vi-VN">
                <a:latin typeface="Bosch Office Sans" pitchFamily="2" charset="0"/>
              </a:rPr>
              <a:t>, pixelate</a:t>
            </a:r>
          </a:p>
          <a:p>
            <a:pPr marL="285750" indent="-285750">
              <a:lnSpc>
                <a:spcPts val="2300"/>
              </a:lnSpc>
              <a:spcBef>
                <a:spcPts val="500"/>
              </a:spcBef>
              <a:buFont typeface="Arial" panose="020B0604020202020204" pitchFamily="34" charset="0"/>
              <a:buChar char="•"/>
            </a:pPr>
            <a:r>
              <a:rPr lang="vi-VN" b="1">
                <a:latin typeface="Bosch Office Sans" pitchFamily="2" charset="0"/>
              </a:rPr>
              <a:t>Scratches and blotches</a:t>
            </a:r>
            <a:r>
              <a:rPr lang="en-US" b="1">
                <a:latin typeface="Bosch Office Sans" pitchFamily="2" charset="0"/>
              </a:rPr>
              <a:t>: </a:t>
            </a:r>
            <a:r>
              <a:rPr lang="pl-PL">
                <a:hlinkClick r:id="rId22"/>
              </a:rPr>
              <a:t>W starym kinie - Manewry miłosne (1935) - YouTube</a:t>
            </a:r>
            <a:endParaRPr lang="vi-VN">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Snow</a:t>
            </a:r>
            <a:r>
              <a:rPr lang="en-US">
                <a:latin typeface="Bosch Office Sans" pitchFamily="2" charset="0"/>
              </a:rPr>
              <a:t> </a:t>
            </a:r>
            <a:endParaRPr lang="vi-VN" dirty="0">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Freeze frame</a:t>
            </a:r>
            <a:endParaRPr lang="vi-VN" dirty="0">
              <a:latin typeface="Bosch Office Sans" pitchFamily="2" charset="0"/>
            </a:endParaRPr>
          </a:p>
          <a:p>
            <a:pPr marL="285750" indent="-285750">
              <a:lnSpc>
                <a:spcPts val="2300"/>
              </a:lnSpc>
              <a:spcBef>
                <a:spcPts val="500"/>
              </a:spcBef>
              <a:buFont typeface="Arial" panose="020B0604020202020204" pitchFamily="34" charset="0"/>
              <a:buChar char="•"/>
            </a:pPr>
            <a:endParaRPr lang="en-US" dirty="0">
              <a:latin typeface="Bosch Office Sans" pitchFamily="2" charset="0"/>
            </a:endParaRPr>
          </a:p>
        </p:txBody>
      </p:sp>
    </p:spTree>
    <p:custDataLst>
      <p:tags r:id="rId1"/>
    </p:custDataLst>
    <p:extLst>
      <p:ext uri="{BB962C8B-B14F-4D97-AF65-F5344CB8AC3E}">
        <p14:creationId xmlns:p14="http://schemas.microsoft.com/office/powerpoint/2010/main" val="2182246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Reference</a:t>
            </a:r>
            <a:endParaRPr lang="en-US" sz="2000">
              <a:latin typeface="Bosch Sans Black" panose="020B0A04020202020204" pitchFamily="34" charset="0"/>
            </a:endParaRPr>
          </a:p>
        </p:txBody>
      </p:sp>
      <p:sp>
        <p:nvSpPr>
          <p:cNvPr id="12" name="TextBox 11">
            <a:extLst>
              <a:ext uri="{FF2B5EF4-FFF2-40B4-BE49-F238E27FC236}">
                <a16:creationId xmlns:a16="http://schemas.microsoft.com/office/drawing/2014/main" id="{FB723A6F-18E4-32C3-69C9-BC062D453A55}"/>
              </a:ext>
            </a:extLst>
          </p:cNvPr>
          <p:cNvSpPr txBox="1"/>
          <p:nvPr/>
        </p:nvSpPr>
        <p:spPr>
          <a:xfrm>
            <a:off x="457200" y="2173705"/>
            <a:ext cx="10780295" cy="3576140"/>
          </a:xfrm>
          <a:prstGeom prst="rect">
            <a:avLst/>
          </a:prstGeom>
          <a:noFill/>
        </p:spPr>
        <p:txBody>
          <a:bodyPr wrap="square" lIns="0" tIns="0" rIns="0" bIns="0" rtlCol="0">
            <a:noAutofit/>
          </a:bodyPr>
          <a:lstStyle/>
          <a:p>
            <a:pPr>
              <a:buFontTx/>
              <a:buNone/>
            </a:pPr>
            <a:r>
              <a:rPr lang="en-US" sz="1400">
                <a:latin typeface="Bosch Office Sans" pitchFamily="2" charset="0"/>
                <a:hlinkClick r:id="rId20"/>
              </a:rPr>
              <a:t>A brief Introduction to Structural Similarity Index(SSIM) – Rahul Deora – Understanding the World through Machine Learning Heuristics (bluesky314.github.io)</a:t>
            </a:r>
            <a:endParaRPr lang="en-US" sz="1400">
              <a:latin typeface="Bosch Office Sans" pitchFamily="2" charset="0"/>
            </a:endParaRPr>
          </a:p>
          <a:p>
            <a:pPr>
              <a:buFontTx/>
              <a:buNone/>
            </a:pPr>
            <a:r>
              <a:rPr lang="en-US" sz="1400">
                <a:latin typeface="Bosch Office Sans" pitchFamily="2" charset="0"/>
                <a:hlinkClick r:id="rId21"/>
              </a:rPr>
              <a:t>https://en.wikipedia.org/wiki/Peak_signal-to-noise_ratio</a:t>
            </a:r>
            <a:endParaRPr lang="vi-VN" sz="1400">
              <a:latin typeface="Bosch Office Sans" pitchFamily="2" charset="0"/>
            </a:endParaRPr>
          </a:p>
          <a:p>
            <a:pPr>
              <a:buFontTx/>
              <a:buNone/>
            </a:pPr>
            <a:r>
              <a:rPr lang="en-US" sz="1400">
                <a:latin typeface="Bosch Office Sans" pitchFamily="2" charset="0"/>
                <a:hlinkClick r:id="rId22"/>
              </a:rPr>
              <a:t>ssim.pdf (uwaterloo.ca)</a:t>
            </a:r>
            <a:endParaRPr lang="en-US" sz="1400" dirty="0">
              <a:latin typeface="Bosch Office Sans" pitchFamily="2" charset="0"/>
            </a:endParaRPr>
          </a:p>
        </p:txBody>
      </p:sp>
    </p:spTree>
    <p:custDataLst>
      <p:tags r:id="rId1"/>
    </p:custDataLst>
    <p:extLst>
      <p:ext uri="{BB962C8B-B14F-4D97-AF65-F5344CB8AC3E}">
        <p14:creationId xmlns:p14="http://schemas.microsoft.com/office/powerpoint/2010/main" val="3665361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Impulse noise</a:t>
            </a:r>
            <a:endParaRPr lang="en-US" sz="2000" dirty="0">
              <a:latin typeface="Bosch Sans Black" panose="020B0A04020202020204" pitchFamily="34" charset="0"/>
            </a:endParaRPr>
          </a:p>
        </p:txBody>
      </p:sp>
      <p:pic>
        <p:nvPicPr>
          <p:cNvPr id="17" name="Picture 16">
            <a:extLst>
              <a:ext uri="{FF2B5EF4-FFF2-40B4-BE49-F238E27FC236}">
                <a16:creationId xmlns:a16="http://schemas.microsoft.com/office/drawing/2014/main" id="{F4D3ED39-183D-7D7A-42F9-428568AC762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4243" y="1202643"/>
            <a:ext cx="5504129" cy="4138975"/>
          </a:xfrm>
          <a:prstGeom prst="rect">
            <a:avLst/>
          </a:prstGeom>
        </p:spPr>
      </p:pic>
      <p:pic>
        <p:nvPicPr>
          <p:cNvPr id="19" name="Picture 18">
            <a:extLst>
              <a:ext uri="{FF2B5EF4-FFF2-40B4-BE49-F238E27FC236}">
                <a16:creationId xmlns:a16="http://schemas.microsoft.com/office/drawing/2014/main" id="{EA8AAF8F-7948-50C1-A554-B85B7F816A4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00446" y="1202643"/>
            <a:ext cx="5504123" cy="4138971"/>
          </a:xfrm>
          <a:prstGeom prst="rect">
            <a:avLst/>
          </a:prstGeom>
        </p:spPr>
      </p:pic>
    </p:spTree>
    <p:custDataLst>
      <p:tags r:id="rId1"/>
    </p:custDataLst>
    <p:extLst>
      <p:ext uri="{BB962C8B-B14F-4D97-AF65-F5344CB8AC3E}">
        <p14:creationId xmlns:p14="http://schemas.microsoft.com/office/powerpoint/2010/main" val="203988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Structural similarity (SSIM)</a:t>
            </a:r>
          </a:p>
        </p:txBody>
      </p:sp>
      <p:pic>
        <p:nvPicPr>
          <p:cNvPr id="7" name="Picture 6">
            <a:extLst>
              <a:ext uri="{FF2B5EF4-FFF2-40B4-BE49-F238E27FC236}">
                <a16:creationId xmlns:a16="http://schemas.microsoft.com/office/drawing/2014/main" id="{CFCC8406-1E41-6F13-F587-4F097AF274D6}"/>
              </a:ext>
            </a:extLst>
          </p:cNvPr>
          <p:cNvPicPr>
            <a:picLocks noChangeAspect="1"/>
          </p:cNvPicPr>
          <p:nvPr/>
        </p:nvPicPr>
        <p:blipFill>
          <a:blip r:embed="rId19"/>
          <a:stretch>
            <a:fillRect/>
          </a:stretch>
        </p:blipFill>
        <p:spPr>
          <a:xfrm>
            <a:off x="7258012" y="1455286"/>
            <a:ext cx="4069932" cy="3804141"/>
          </a:xfrm>
          <a:prstGeom prst="rect">
            <a:avLst/>
          </a:prstGeom>
        </p:spPr>
      </p:pic>
      <p:pic>
        <p:nvPicPr>
          <p:cNvPr id="12" name="Picture 11">
            <a:extLst>
              <a:ext uri="{FF2B5EF4-FFF2-40B4-BE49-F238E27FC236}">
                <a16:creationId xmlns:a16="http://schemas.microsoft.com/office/drawing/2014/main" id="{B05C050E-1B50-F69C-5ABC-50EAFECBBE2B}"/>
              </a:ext>
            </a:extLst>
          </p:cNvPr>
          <p:cNvPicPr>
            <a:picLocks noChangeAspect="1"/>
          </p:cNvPicPr>
          <p:nvPr/>
        </p:nvPicPr>
        <p:blipFill>
          <a:blip r:embed="rId20"/>
          <a:stretch>
            <a:fillRect/>
          </a:stretch>
        </p:blipFill>
        <p:spPr>
          <a:xfrm>
            <a:off x="542144" y="2358156"/>
            <a:ext cx="6153150" cy="2247900"/>
          </a:xfrm>
          <a:prstGeom prst="rect">
            <a:avLst/>
          </a:prstGeom>
        </p:spPr>
      </p:pic>
    </p:spTree>
    <p:custDataLst>
      <p:tags r:id="rId1"/>
    </p:custDataLst>
    <p:extLst>
      <p:ext uri="{BB962C8B-B14F-4D97-AF65-F5344CB8AC3E}">
        <p14:creationId xmlns:p14="http://schemas.microsoft.com/office/powerpoint/2010/main" val="577897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Structural similarity (SSIM)</a:t>
            </a:r>
          </a:p>
        </p:txBody>
      </p:sp>
      <p:sp>
        <p:nvSpPr>
          <p:cNvPr id="7" name="TextBox 6">
            <a:extLst>
              <a:ext uri="{FF2B5EF4-FFF2-40B4-BE49-F238E27FC236}">
                <a16:creationId xmlns:a16="http://schemas.microsoft.com/office/drawing/2014/main" id="{51F0C827-1FDE-8C4E-ADB1-C9AF3CF2E040}"/>
              </a:ext>
            </a:extLst>
          </p:cNvPr>
          <p:cNvSpPr txBox="1"/>
          <p:nvPr/>
        </p:nvSpPr>
        <p:spPr>
          <a:xfrm>
            <a:off x="296606" y="1090800"/>
            <a:ext cx="10965171" cy="1477328"/>
          </a:xfrm>
          <a:prstGeom prst="rect">
            <a:avLst/>
          </a:prstGeom>
          <a:noFill/>
        </p:spPr>
        <p:txBody>
          <a:bodyPr wrap="square" rtlCol="0">
            <a:spAutoFit/>
          </a:bodyPr>
          <a:lstStyle/>
          <a:p>
            <a:r>
              <a:rPr lang="vi-VN">
                <a:latin typeface="Bosch Office Sans" pitchFamily="2" charset="0"/>
              </a:rPr>
              <a:t>Measuring </a:t>
            </a:r>
            <a:r>
              <a:rPr lang="en-US">
                <a:latin typeface="Bosch Office Sans" pitchFamily="2" charset="0"/>
              </a:rPr>
              <a:t>Image similarity - </a:t>
            </a:r>
            <a:r>
              <a:rPr lang="vi-VN">
                <a:latin typeface="Bosch Office Sans" pitchFamily="2" charset="0"/>
              </a:rPr>
              <a:t>Quick overview</a:t>
            </a:r>
            <a:r>
              <a:rPr lang="en-US">
                <a:latin typeface="Bosch Office Sans" pitchFamily="2" charset="0"/>
              </a:rPr>
              <a:t>:</a:t>
            </a:r>
          </a:p>
          <a:p>
            <a:pPr marL="285750" indent="-285750">
              <a:buFont typeface="Arial" panose="020B0604020202020204" pitchFamily="34" charset="0"/>
              <a:buChar char="•"/>
            </a:pPr>
            <a:r>
              <a:rPr lang="en-US">
                <a:latin typeface="Bosch Office Sans" pitchFamily="2" charset="0"/>
              </a:rPr>
              <a:t>Mean Squared Error (MSE): average squared difference between original image I (a x b) and noisy image N, pixel by pixel</a:t>
            </a:r>
          </a:p>
          <a:p>
            <a:endParaRPr lang="en-US">
              <a:latin typeface="Bosch Office Sans" pitchFamily="2" charset="0"/>
            </a:endParaRPr>
          </a:p>
          <a:p>
            <a:endParaRPr lang="en-US">
              <a:latin typeface="Bosch Office Sans" pitchFamily="2" charset="0"/>
            </a:endParaRPr>
          </a:p>
        </p:txBody>
      </p:sp>
      <p:sp>
        <p:nvSpPr>
          <p:cNvPr id="19" name="TextBox 18">
            <a:extLst>
              <a:ext uri="{FF2B5EF4-FFF2-40B4-BE49-F238E27FC236}">
                <a16:creationId xmlns:a16="http://schemas.microsoft.com/office/drawing/2014/main" id="{CC391923-78F6-4201-9DDF-066DC5411019}"/>
              </a:ext>
            </a:extLst>
          </p:cNvPr>
          <p:cNvSpPr txBox="1"/>
          <p:nvPr/>
        </p:nvSpPr>
        <p:spPr>
          <a:xfrm>
            <a:off x="296606" y="3557780"/>
            <a:ext cx="11291153"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Bosch Office Sans" pitchFamily="2" charset="0"/>
              </a:rPr>
              <a:t>Peak Signal-to-noise ratio (PSNR):  the ratio between the maximum possible pixel value (e.g. 255 for 8-bit) and the noise that affects the pixels’ quality (usually defined as MSE)</a:t>
            </a:r>
          </a:p>
        </p:txBody>
      </p:sp>
      <p:pic>
        <p:nvPicPr>
          <p:cNvPr id="23" name="Picture 22">
            <a:extLst>
              <a:ext uri="{FF2B5EF4-FFF2-40B4-BE49-F238E27FC236}">
                <a16:creationId xmlns:a16="http://schemas.microsoft.com/office/drawing/2014/main" id="{6307926B-73D9-C037-ACF7-C9CA85ADC4D6}"/>
              </a:ext>
            </a:extLst>
          </p:cNvPr>
          <p:cNvPicPr>
            <a:picLocks noChangeAspect="1"/>
          </p:cNvPicPr>
          <p:nvPr/>
        </p:nvPicPr>
        <p:blipFill>
          <a:blip r:embed="rId19"/>
          <a:stretch>
            <a:fillRect/>
          </a:stretch>
        </p:blipFill>
        <p:spPr>
          <a:xfrm>
            <a:off x="4414485" y="4204111"/>
            <a:ext cx="3362325" cy="1162050"/>
          </a:xfrm>
          <a:prstGeom prst="rect">
            <a:avLst/>
          </a:prstGeom>
        </p:spPr>
      </p:pic>
      <p:pic>
        <p:nvPicPr>
          <p:cNvPr id="25" name="Picture 24">
            <a:extLst>
              <a:ext uri="{FF2B5EF4-FFF2-40B4-BE49-F238E27FC236}">
                <a16:creationId xmlns:a16="http://schemas.microsoft.com/office/drawing/2014/main" id="{CDD6591E-3FC5-570A-CF9A-333A3ECDECC4}"/>
              </a:ext>
            </a:extLst>
          </p:cNvPr>
          <p:cNvPicPr>
            <a:picLocks noChangeAspect="1"/>
          </p:cNvPicPr>
          <p:nvPr/>
        </p:nvPicPr>
        <p:blipFill>
          <a:blip r:embed="rId20"/>
          <a:stretch>
            <a:fillRect/>
          </a:stretch>
        </p:blipFill>
        <p:spPr>
          <a:xfrm>
            <a:off x="4090634" y="2197082"/>
            <a:ext cx="4010025" cy="971550"/>
          </a:xfrm>
          <a:prstGeom prst="rect">
            <a:avLst/>
          </a:prstGeom>
        </p:spPr>
      </p:pic>
    </p:spTree>
    <p:custDataLst>
      <p:tags r:id="rId1"/>
    </p:custDataLst>
    <p:extLst>
      <p:ext uri="{BB962C8B-B14F-4D97-AF65-F5344CB8AC3E}">
        <p14:creationId xmlns:p14="http://schemas.microsoft.com/office/powerpoint/2010/main" val="1620143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Structural similarity (SSIM)</a:t>
            </a:r>
          </a:p>
        </p:txBody>
      </p:sp>
      <p:pic>
        <p:nvPicPr>
          <p:cNvPr id="15" name="Picture 14">
            <a:extLst>
              <a:ext uri="{FF2B5EF4-FFF2-40B4-BE49-F238E27FC236}">
                <a16:creationId xmlns:a16="http://schemas.microsoft.com/office/drawing/2014/main" id="{43C9C71C-9553-9A84-AB03-1ACB54B6C8F6}"/>
              </a:ext>
            </a:extLst>
          </p:cNvPr>
          <p:cNvPicPr>
            <a:picLocks noChangeAspect="1"/>
          </p:cNvPicPr>
          <p:nvPr/>
        </p:nvPicPr>
        <p:blipFill>
          <a:blip r:embed="rId19"/>
          <a:stretch>
            <a:fillRect/>
          </a:stretch>
        </p:blipFill>
        <p:spPr>
          <a:xfrm>
            <a:off x="4612105" y="1019723"/>
            <a:ext cx="7579503" cy="5133721"/>
          </a:xfrm>
          <a:prstGeom prst="rect">
            <a:avLst/>
          </a:prstGeom>
        </p:spPr>
      </p:pic>
      <p:sp>
        <p:nvSpPr>
          <p:cNvPr id="17" name="TextBox 16">
            <a:extLst>
              <a:ext uri="{FF2B5EF4-FFF2-40B4-BE49-F238E27FC236}">
                <a16:creationId xmlns:a16="http://schemas.microsoft.com/office/drawing/2014/main" id="{B327DE22-6CD5-8ECB-31BF-CED0A91030CA}"/>
              </a:ext>
            </a:extLst>
          </p:cNvPr>
          <p:cNvSpPr txBox="1"/>
          <p:nvPr/>
        </p:nvSpPr>
        <p:spPr>
          <a:xfrm>
            <a:off x="385011" y="2592615"/>
            <a:ext cx="4220322" cy="1754326"/>
          </a:xfrm>
          <a:prstGeom prst="rect">
            <a:avLst/>
          </a:prstGeom>
          <a:noFill/>
        </p:spPr>
        <p:txBody>
          <a:bodyPr wrap="none" rtlCol="0">
            <a:spAutoFit/>
          </a:bodyPr>
          <a:lstStyle/>
          <a:p>
            <a:pPr marL="285750" indent="-285750">
              <a:buFont typeface="Arial" panose="020B0604020202020204" pitchFamily="34" charset="0"/>
              <a:buChar char="•"/>
            </a:pPr>
            <a:r>
              <a:rPr lang="en-US"/>
              <a:t>Measure similarity between two images</a:t>
            </a:r>
          </a:p>
          <a:p>
            <a:pPr marL="285750" indent="-285750">
              <a:buFont typeface="Arial" panose="020B0604020202020204" pitchFamily="34" charset="0"/>
              <a:buChar char="•"/>
            </a:pPr>
            <a:r>
              <a:rPr lang="en-US"/>
              <a:t>Align with human perception</a:t>
            </a:r>
          </a:p>
          <a:p>
            <a:pPr marL="285750" indent="-285750">
              <a:buFont typeface="Arial" panose="020B0604020202020204" pitchFamily="34" charset="0"/>
              <a:buChar char="•"/>
            </a:pPr>
            <a:r>
              <a:rPr lang="en-US"/>
              <a:t>3 elements:</a:t>
            </a:r>
          </a:p>
          <a:p>
            <a:pPr marL="742950" lvl="1" indent="-285750">
              <a:buFont typeface="Courier New" panose="02070309020205020404" pitchFamily="49" charset="0"/>
              <a:buChar char="o"/>
            </a:pPr>
            <a:r>
              <a:rPr lang="en-US"/>
              <a:t>Luminosity</a:t>
            </a:r>
          </a:p>
          <a:p>
            <a:pPr marL="742950" lvl="1" indent="-285750">
              <a:buFont typeface="Courier New" panose="02070309020205020404" pitchFamily="49" charset="0"/>
              <a:buChar char="o"/>
            </a:pPr>
            <a:r>
              <a:rPr lang="en-US"/>
              <a:t>Contrast</a:t>
            </a:r>
          </a:p>
          <a:p>
            <a:pPr marL="742950" lvl="1" indent="-285750">
              <a:buFont typeface="Courier New" panose="02070309020205020404" pitchFamily="49" charset="0"/>
              <a:buChar char="o"/>
            </a:pPr>
            <a:r>
              <a:rPr lang="en-US"/>
              <a:t>Structural similarity</a:t>
            </a:r>
          </a:p>
        </p:txBody>
      </p:sp>
    </p:spTree>
    <p:custDataLst>
      <p:tags r:id="rId1"/>
    </p:custDataLst>
    <p:extLst>
      <p:ext uri="{BB962C8B-B14F-4D97-AF65-F5344CB8AC3E}">
        <p14:creationId xmlns:p14="http://schemas.microsoft.com/office/powerpoint/2010/main" val="80581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Structural similarity (SSIM)</a:t>
            </a:r>
          </a:p>
        </p:txBody>
      </p:sp>
      <p:sp>
        <p:nvSpPr>
          <p:cNvPr id="17" name="TextBox 16">
            <a:extLst>
              <a:ext uri="{FF2B5EF4-FFF2-40B4-BE49-F238E27FC236}">
                <a16:creationId xmlns:a16="http://schemas.microsoft.com/office/drawing/2014/main" id="{B327DE22-6CD5-8ECB-31BF-CED0A91030CA}"/>
              </a:ext>
            </a:extLst>
          </p:cNvPr>
          <p:cNvSpPr txBox="1"/>
          <p:nvPr/>
        </p:nvSpPr>
        <p:spPr>
          <a:xfrm>
            <a:off x="296606" y="1101497"/>
            <a:ext cx="3685624" cy="369332"/>
          </a:xfrm>
          <a:prstGeom prst="rect">
            <a:avLst/>
          </a:prstGeom>
          <a:noFill/>
        </p:spPr>
        <p:txBody>
          <a:bodyPr wrap="none" rtlCol="0">
            <a:spAutoFit/>
          </a:bodyPr>
          <a:lstStyle/>
          <a:p>
            <a:r>
              <a:rPr lang="en-US">
                <a:latin typeface="Bosch Office Sans" pitchFamily="2" charset="0"/>
              </a:rPr>
              <a:t>Consider </a:t>
            </a:r>
            <a:r>
              <a:rPr lang="vi-VN">
                <a:latin typeface="Bosch Office Sans" pitchFamily="2" charset="0"/>
              </a:rPr>
              <a:t>2 image signals </a:t>
            </a:r>
            <a:r>
              <a:rPr lang="vi-VN" b="1">
                <a:latin typeface="Bosch Office Sans" pitchFamily="2" charset="0"/>
              </a:rPr>
              <a:t>x</a:t>
            </a:r>
            <a:r>
              <a:rPr lang="vi-VN">
                <a:latin typeface="Bosch Office Sans" pitchFamily="2" charset="0"/>
              </a:rPr>
              <a:t> and </a:t>
            </a:r>
            <a:r>
              <a:rPr lang="vi-VN" b="1">
                <a:latin typeface="Bosch Office Sans" pitchFamily="2" charset="0"/>
              </a:rPr>
              <a:t>y:</a:t>
            </a:r>
          </a:p>
        </p:txBody>
      </p:sp>
      <p:sp>
        <p:nvSpPr>
          <p:cNvPr id="38" name="TextBox 37">
            <a:extLst>
              <a:ext uri="{FF2B5EF4-FFF2-40B4-BE49-F238E27FC236}">
                <a16:creationId xmlns:a16="http://schemas.microsoft.com/office/drawing/2014/main" id="{E5F98E00-EEF6-C107-8424-01AE930ADBE1}"/>
              </a:ext>
            </a:extLst>
          </p:cNvPr>
          <p:cNvSpPr txBox="1"/>
          <p:nvPr/>
        </p:nvSpPr>
        <p:spPr>
          <a:xfrm>
            <a:off x="288137" y="4702320"/>
            <a:ext cx="11542583" cy="369332"/>
          </a:xfrm>
          <a:prstGeom prst="rect">
            <a:avLst/>
          </a:prstGeom>
          <a:noFill/>
        </p:spPr>
        <p:txBody>
          <a:bodyPr wrap="none" rtlCol="0">
            <a:spAutoFit/>
          </a:bodyPr>
          <a:lstStyle/>
          <a:p>
            <a:r>
              <a:rPr lang="vi-VN">
                <a:latin typeface="Bosch Office Sans" pitchFamily="2" charset="0"/>
              </a:rPr>
              <a:t>We can then assign </a:t>
            </a:r>
            <a:r>
              <a:rPr lang="vi-VN" i="1">
                <a:latin typeface="Bosch Office Sans" pitchFamily="2" charset="0"/>
              </a:rPr>
              <a:t>weights </a:t>
            </a:r>
            <a:r>
              <a:rPr lang="vi-VN">
                <a:latin typeface="Bosch Office Sans" pitchFamily="2" charset="0"/>
              </a:rPr>
              <a:t>for the results of 3 comparison formulas, in order to adjust their relative importance</a:t>
            </a:r>
            <a:endParaRPr lang="vi-VN" b="1">
              <a:latin typeface="Bosch Office Sans" pitchFamily="2" charset="0"/>
            </a:endParaRPr>
          </a:p>
        </p:txBody>
      </p:sp>
      <p:pic>
        <p:nvPicPr>
          <p:cNvPr id="40" name="Picture 39">
            <a:extLst>
              <a:ext uri="{FF2B5EF4-FFF2-40B4-BE49-F238E27FC236}">
                <a16:creationId xmlns:a16="http://schemas.microsoft.com/office/drawing/2014/main" id="{E1F8AEEC-6736-72F4-4B3B-220F077CCB54}"/>
              </a:ext>
            </a:extLst>
          </p:cNvPr>
          <p:cNvPicPr>
            <a:picLocks noChangeAspect="1"/>
          </p:cNvPicPr>
          <p:nvPr/>
        </p:nvPicPr>
        <p:blipFill>
          <a:blip r:embed="rId20"/>
          <a:stretch>
            <a:fillRect/>
          </a:stretch>
        </p:blipFill>
        <p:spPr>
          <a:xfrm>
            <a:off x="1985760" y="1552574"/>
            <a:ext cx="8220481" cy="3026981"/>
          </a:xfrm>
          <a:prstGeom prst="rect">
            <a:avLst/>
          </a:prstGeom>
        </p:spPr>
      </p:pic>
      <p:pic>
        <p:nvPicPr>
          <p:cNvPr id="42" name="Picture 41">
            <a:extLst>
              <a:ext uri="{FF2B5EF4-FFF2-40B4-BE49-F238E27FC236}">
                <a16:creationId xmlns:a16="http://schemas.microsoft.com/office/drawing/2014/main" id="{B5CB5927-09FC-EF13-FF54-61AC02AA2999}"/>
              </a:ext>
            </a:extLst>
          </p:cNvPr>
          <p:cNvPicPr>
            <a:picLocks noChangeAspect="1"/>
          </p:cNvPicPr>
          <p:nvPr/>
        </p:nvPicPr>
        <p:blipFill>
          <a:blip r:embed="rId21"/>
          <a:stretch>
            <a:fillRect/>
          </a:stretch>
        </p:blipFill>
        <p:spPr>
          <a:xfrm>
            <a:off x="3326480" y="5139789"/>
            <a:ext cx="5057775" cy="476250"/>
          </a:xfrm>
          <a:prstGeom prst="rect">
            <a:avLst/>
          </a:prstGeom>
        </p:spPr>
      </p:pic>
    </p:spTree>
    <p:custDataLst>
      <p:tags r:id="rId2"/>
    </p:custDataLst>
    <p:extLst>
      <p:ext uri="{BB962C8B-B14F-4D97-AF65-F5344CB8AC3E}">
        <p14:creationId xmlns:p14="http://schemas.microsoft.com/office/powerpoint/2010/main" val="852042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Datasets</a:t>
            </a:r>
          </a:p>
        </p:txBody>
      </p:sp>
      <p:sp>
        <p:nvSpPr>
          <p:cNvPr id="12" name="TextBox 11">
            <a:extLst>
              <a:ext uri="{FF2B5EF4-FFF2-40B4-BE49-F238E27FC236}">
                <a16:creationId xmlns:a16="http://schemas.microsoft.com/office/drawing/2014/main" id="{F17A53BD-253A-0A00-C842-891703B5627E}"/>
              </a:ext>
            </a:extLst>
          </p:cNvPr>
          <p:cNvSpPr txBox="1"/>
          <p:nvPr/>
        </p:nvSpPr>
        <p:spPr>
          <a:xfrm>
            <a:off x="376380" y="1033361"/>
            <a:ext cx="8940619" cy="2727672"/>
          </a:xfrm>
          <a:prstGeom prst="rect">
            <a:avLst/>
          </a:prstGeom>
          <a:noFill/>
        </p:spPr>
        <p:txBody>
          <a:bodyPr wrap="none" lIns="0" tIns="0" rIns="0" bIns="0" rtlCol="0">
            <a:noAutofit/>
          </a:bodyPr>
          <a:lstStyle/>
          <a:p>
            <a:pPr marL="285750" indent="-285750">
              <a:lnSpc>
                <a:spcPts val="2300"/>
              </a:lnSpc>
              <a:spcBef>
                <a:spcPts val="500"/>
              </a:spcBef>
              <a:buFont typeface="Arial" panose="020B0604020202020204" pitchFamily="34" charset="0"/>
              <a:buChar char="•"/>
            </a:pPr>
            <a:r>
              <a:rPr lang="vi-VN" b="1">
                <a:latin typeface="Bosch Office Sans" pitchFamily="2" charset="0"/>
              </a:rPr>
              <a:t>Impulse noise</a:t>
            </a:r>
            <a:r>
              <a:rPr lang="en-US" b="1">
                <a:latin typeface="Bosch Office Sans" pitchFamily="2" charset="0"/>
              </a:rPr>
              <a:t>: </a:t>
            </a:r>
            <a:r>
              <a:rPr lang="en-US">
                <a:latin typeface="Bosch Office Sans" pitchFamily="2" charset="0"/>
              </a:rPr>
              <a:t>SIDD Medium - </a:t>
            </a:r>
            <a:r>
              <a:rPr lang="vi-VN">
                <a:latin typeface="Bosch Office Sans" pitchFamily="2" charset="0"/>
              </a:rPr>
              <a:t>12GB, 320 pairs of noisy/ground truth images</a:t>
            </a:r>
            <a:endParaRPr lang="en-US">
              <a:latin typeface="Bosch Office Sans" pitchFamily="2" charset="0"/>
            </a:endParaRPr>
          </a:p>
          <a:p>
            <a:pPr marL="285750" indent="-285750">
              <a:lnSpc>
                <a:spcPts val="2300"/>
              </a:lnSpc>
              <a:spcBef>
                <a:spcPts val="500"/>
              </a:spcBef>
              <a:buFont typeface="Arial" panose="020B0604020202020204" pitchFamily="34" charset="0"/>
              <a:buChar char="•"/>
            </a:pPr>
            <a:r>
              <a:rPr lang="en-US">
                <a:latin typeface="Bosch Office Sans" pitchFamily="2" charset="0"/>
              </a:rPr>
              <a:t>Blur</a:t>
            </a:r>
            <a:endParaRPr lang="vi-VN">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Periodic noise</a:t>
            </a:r>
            <a:endParaRPr lang="en-US">
              <a:latin typeface="Bosch Office Sans" pitchFamily="2" charset="0"/>
            </a:endParaRPr>
          </a:p>
          <a:p>
            <a:pPr marL="285750" indent="-285750">
              <a:lnSpc>
                <a:spcPts val="2300"/>
              </a:lnSpc>
              <a:spcBef>
                <a:spcPts val="500"/>
              </a:spcBef>
              <a:buFont typeface="Arial" panose="020B0604020202020204" pitchFamily="34" charset="0"/>
              <a:buChar char="•"/>
            </a:pPr>
            <a:r>
              <a:rPr lang="en-US">
                <a:latin typeface="Bosch Office Sans" pitchFamily="2" charset="0"/>
              </a:rPr>
              <a:t>Glitches</a:t>
            </a:r>
            <a:endParaRPr lang="vi-VN">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Scratches and blotches</a:t>
            </a:r>
          </a:p>
          <a:p>
            <a:pPr marL="285750" indent="-285750">
              <a:lnSpc>
                <a:spcPts val="2300"/>
              </a:lnSpc>
              <a:spcBef>
                <a:spcPts val="500"/>
              </a:spcBef>
              <a:buFont typeface="Arial" panose="020B0604020202020204" pitchFamily="34" charset="0"/>
              <a:buChar char="•"/>
            </a:pPr>
            <a:r>
              <a:rPr lang="vi-VN">
                <a:latin typeface="Bosch Office Sans" pitchFamily="2" charset="0"/>
              </a:rPr>
              <a:t>Snow</a:t>
            </a:r>
            <a:r>
              <a:rPr lang="en-US">
                <a:latin typeface="Bosch Office Sans" pitchFamily="2" charset="0"/>
              </a:rPr>
              <a:t> </a:t>
            </a:r>
            <a:endParaRPr lang="vi-VN" dirty="0">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Freeze frame</a:t>
            </a:r>
            <a:endParaRPr lang="vi-VN" dirty="0">
              <a:latin typeface="Bosch Office Sans" pitchFamily="2" charset="0"/>
            </a:endParaRPr>
          </a:p>
          <a:p>
            <a:pPr marL="285750" indent="-285750">
              <a:lnSpc>
                <a:spcPts val="2300"/>
              </a:lnSpc>
              <a:spcBef>
                <a:spcPts val="500"/>
              </a:spcBef>
              <a:buFont typeface="Arial" panose="020B0604020202020204" pitchFamily="34" charset="0"/>
              <a:buChar char="•"/>
            </a:pPr>
            <a:endParaRPr lang="en-US" dirty="0">
              <a:latin typeface="Bosch Office Sans" pitchFamily="2" charset="0"/>
            </a:endParaRPr>
          </a:p>
        </p:txBody>
      </p:sp>
    </p:spTree>
    <p:custDataLst>
      <p:tags r:id="rId1"/>
    </p:custDataLst>
    <p:extLst>
      <p:ext uri="{BB962C8B-B14F-4D97-AF65-F5344CB8AC3E}">
        <p14:creationId xmlns:p14="http://schemas.microsoft.com/office/powerpoint/2010/main" val="1853771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Datasets</a:t>
            </a:r>
          </a:p>
        </p:txBody>
      </p:sp>
      <p:pic>
        <p:nvPicPr>
          <p:cNvPr id="17" name="Picture 16">
            <a:extLst>
              <a:ext uri="{FF2B5EF4-FFF2-40B4-BE49-F238E27FC236}">
                <a16:creationId xmlns:a16="http://schemas.microsoft.com/office/drawing/2014/main" id="{2C42F044-CF08-FBBF-BC12-B6CBCFBE78C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5400000">
            <a:off x="4163350" y="2505610"/>
            <a:ext cx="3675448" cy="2756586"/>
          </a:xfrm>
          <a:prstGeom prst="rect">
            <a:avLst/>
          </a:prstGeom>
        </p:spPr>
      </p:pic>
      <p:pic>
        <p:nvPicPr>
          <p:cNvPr id="19" name="Picture 18">
            <a:extLst>
              <a:ext uri="{FF2B5EF4-FFF2-40B4-BE49-F238E27FC236}">
                <a16:creationId xmlns:a16="http://schemas.microsoft.com/office/drawing/2014/main" id="{8FC93DA0-369A-2794-6A18-7FBC347B56A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5400000">
            <a:off x="8079202" y="2505665"/>
            <a:ext cx="3675888" cy="2756916"/>
          </a:xfrm>
          <a:prstGeom prst="rect">
            <a:avLst/>
          </a:prstGeom>
        </p:spPr>
      </p:pic>
      <p:sp>
        <p:nvSpPr>
          <p:cNvPr id="18" name="TextBox 17">
            <a:extLst>
              <a:ext uri="{FF2B5EF4-FFF2-40B4-BE49-F238E27FC236}">
                <a16:creationId xmlns:a16="http://schemas.microsoft.com/office/drawing/2014/main" id="{EE0D3842-AFCB-22F9-3E75-F5FC25FEA155}"/>
              </a:ext>
            </a:extLst>
          </p:cNvPr>
          <p:cNvSpPr txBox="1"/>
          <p:nvPr/>
        </p:nvSpPr>
        <p:spPr>
          <a:xfrm>
            <a:off x="376380" y="1033361"/>
            <a:ext cx="8940619" cy="2727672"/>
          </a:xfrm>
          <a:prstGeom prst="rect">
            <a:avLst/>
          </a:prstGeom>
          <a:noFill/>
        </p:spPr>
        <p:txBody>
          <a:bodyPr wrap="none" lIns="0" tIns="0" rIns="0" bIns="0" rtlCol="0">
            <a:noAutofit/>
          </a:bodyPr>
          <a:lstStyle/>
          <a:p>
            <a:pPr marL="285750" indent="-285750">
              <a:lnSpc>
                <a:spcPts val="2300"/>
              </a:lnSpc>
              <a:spcBef>
                <a:spcPts val="500"/>
              </a:spcBef>
              <a:buFont typeface="Arial" panose="020B0604020202020204" pitchFamily="34" charset="0"/>
              <a:buChar char="•"/>
            </a:pPr>
            <a:r>
              <a:rPr lang="vi-VN">
                <a:latin typeface="Bosch Office Sans" pitchFamily="2" charset="0"/>
              </a:rPr>
              <a:t>Impulse noise</a:t>
            </a:r>
            <a:r>
              <a:rPr lang="en-US">
                <a:latin typeface="Bosch Office Sans" pitchFamily="2" charset="0"/>
              </a:rPr>
              <a:t>: SIDD Medium - </a:t>
            </a:r>
            <a:r>
              <a:rPr lang="vi-VN">
                <a:latin typeface="Bosch Office Sans" pitchFamily="2" charset="0"/>
              </a:rPr>
              <a:t>12GB, 320 pairs of noisy/ground truth images</a:t>
            </a:r>
            <a:endParaRPr lang="en-US">
              <a:latin typeface="Bosch Office Sans" pitchFamily="2" charset="0"/>
            </a:endParaRPr>
          </a:p>
          <a:p>
            <a:pPr marL="285750" indent="-285750">
              <a:lnSpc>
                <a:spcPts val="2300"/>
              </a:lnSpc>
              <a:spcBef>
                <a:spcPts val="500"/>
              </a:spcBef>
              <a:buFont typeface="Arial" panose="020B0604020202020204" pitchFamily="34" charset="0"/>
              <a:buChar char="•"/>
            </a:pPr>
            <a:r>
              <a:rPr lang="en-US" b="1">
                <a:latin typeface="Bosch Office Sans" pitchFamily="2" charset="0"/>
              </a:rPr>
              <a:t>Blur: </a:t>
            </a:r>
            <a:r>
              <a:rPr lang="en-US">
                <a:latin typeface="Bosch Office Sans" pitchFamily="2" charset="0"/>
                <a:hlinkClick r:id="rId21"/>
              </a:rPr>
              <a:t>Blur dataset | Kaggle</a:t>
            </a:r>
            <a:r>
              <a:rPr lang="en-US">
                <a:latin typeface="Bosch Office Sans" pitchFamily="2" charset="0"/>
              </a:rPr>
              <a:t> – 700 pairs of blurred/sharp images</a:t>
            </a:r>
            <a:endParaRPr lang="vi-VN">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Periodic noise</a:t>
            </a:r>
            <a:endParaRPr lang="en-US">
              <a:latin typeface="Bosch Office Sans" pitchFamily="2" charset="0"/>
            </a:endParaRPr>
          </a:p>
          <a:p>
            <a:pPr marL="285750" indent="-285750">
              <a:lnSpc>
                <a:spcPts val="2300"/>
              </a:lnSpc>
              <a:spcBef>
                <a:spcPts val="500"/>
              </a:spcBef>
              <a:buFont typeface="Arial" panose="020B0604020202020204" pitchFamily="34" charset="0"/>
              <a:buChar char="•"/>
            </a:pPr>
            <a:r>
              <a:rPr lang="en-US">
                <a:latin typeface="Bosch Office Sans" pitchFamily="2" charset="0"/>
              </a:rPr>
              <a:t>Glitches</a:t>
            </a:r>
            <a:endParaRPr lang="vi-VN">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Scratches and blotches</a:t>
            </a:r>
          </a:p>
          <a:p>
            <a:pPr marL="285750" indent="-285750">
              <a:lnSpc>
                <a:spcPts val="2300"/>
              </a:lnSpc>
              <a:spcBef>
                <a:spcPts val="500"/>
              </a:spcBef>
              <a:buFont typeface="Arial" panose="020B0604020202020204" pitchFamily="34" charset="0"/>
              <a:buChar char="•"/>
            </a:pPr>
            <a:r>
              <a:rPr lang="vi-VN">
                <a:latin typeface="Bosch Office Sans" pitchFamily="2" charset="0"/>
              </a:rPr>
              <a:t>Snow</a:t>
            </a:r>
            <a:r>
              <a:rPr lang="en-US">
                <a:latin typeface="Bosch Office Sans" pitchFamily="2" charset="0"/>
              </a:rPr>
              <a:t> </a:t>
            </a:r>
            <a:endParaRPr lang="vi-VN" dirty="0">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Freeze frame</a:t>
            </a:r>
            <a:endParaRPr lang="vi-VN" dirty="0">
              <a:latin typeface="Bosch Office Sans" pitchFamily="2" charset="0"/>
            </a:endParaRPr>
          </a:p>
          <a:p>
            <a:pPr marL="285750" indent="-285750">
              <a:lnSpc>
                <a:spcPts val="2300"/>
              </a:lnSpc>
              <a:spcBef>
                <a:spcPts val="500"/>
              </a:spcBef>
              <a:buFont typeface="Arial" panose="020B0604020202020204" pitchFamily="34" charset="0"/>
              <a:buChar char="•"/>
            </a:pPr>
            <a:endParaRPr lang="en-US" dirty="0">
              <a:latin typeface="Bosch Office Sans" pitchFamily="2" charset="0"/>
            </a:endParaRPr>
          </a:p>
        </p:txBody>
      </p:sp>
    </p:spTree>
    <p:custDataLst>
      <p:tags r:id="rId1"/>
    </p:custDataLst>
    <p:extLst>
      <p:ext uri="{BB962C8B-B14F-4D97-AF65-F5344CB8AC3E}">
        <p14:creationId xmlns:p14="http://schemas.microsoft.com/office/powerpoint/2010/main" val="252648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Datasets</a:t>
            </a:r>
          </a:p>
        </p:txBody>
      </p:sp>
      <p:pic>
        <p:nvPicPr>
          <p:cNvPr id="12" name="Picture 11">
            <a:extLst>
              <a:ext uri="{FF2B5EF4-FFF2-40B4-BE49-F238E27FC236}">
                <a16:creationId xmlns:a16="http://schemas.microsoft.com/office/drawing/2014/main" id="{1909DEEA-10C5-5D69-DD07-1873ABC1E0B2}"/>
              </a:ext>
            </a:extLst>
          </p:cNvPr>
          <p:cNvPicPr>
            <a:picLocks noChangeAspect="1"/>
          </p:cNvPicPr>
          <p:nvPr/>
        </p:nvPicPr>
        <p:blipFill>
          <a:blip r:embed="rId19"/>
          <a:stretch>
            <a:fillRect/>
          </a:stretch>
        </p:blipFill>
        <p:spPr>
          <a:xfrm>
            <a:off x="6257172" y="1876907"/>
            <a:ext cx="3495675" cy="1228725"/>
          </a:xfrm>
          <a:prstGeom prst="rect">
            <a:avLst/>
          </a:prstGeom>
        </p:spPr>
      </p:pic>
      <p:pic>
        <p:nvPicPr>
          <p:cNvPr id="18" name="Picture 17">
            <a:extLst>
              <a:ext uri="{FF2B5EF4-FFF2-40B4-BE49-F238E27FC236}">
                <a16:creationId xmlns:a16="http://schemas.microsoft.com/office/drawing/2014/main" id="{308718F2-5F09-2797-17A0-1F0238068574}"/>
              </a:ext>
            </a:extLst>
          </p:cNvPr>
          <p:cNvPicPr>
            <a:picLocks noChangeAspect="1"/>
          </p:cNvPicPr>
          <p:nvPr/>
        </p:nvPicPr>
        <p:blipFill>
          <a:blip r:embed="rId20"/>
          <a:stretch>
            <a:fillRect/>
          </a:stretch>
        </p:blipFill>
        <p:spPr>
          <a:xfrm>
            <a:off x="4790700" y="3353317"/>
            <a:ext cx="3017558" cy="2910805"/>
          </a:xfrm>
          <a:prstGeom prst="rect">
            <a:avLst/>
          </a:prstGeom>
        </p:spPr>
      </p:pic>
      <p:pic>
        <p:nvPicPr>
          <p:cNvPr id="21" name="Picture 20">
            <a:extLst>
              <a:ext uri="{FF2B5EF4-FFF2-40B4-BE49-F238E27FC236}">
                <a16:creationId xmlns:a16="http://schemas.microsoft.com/office/drawing/2014/main" id="{9C9FE5F8-9473-4BD1-6FAB-01C7CCFF7D68}"/>
              </a:ext>
            </a:extLst>
          </p:cNvPr>
          <p:cNvPicPr>
            <a:picLocks noChangeAspect="1"/>
          </p:cNvPicPr>
          <p:nvPr/>
        </p:nvPicPr>
        <p:blipFill>
          <a:blip r:embed="rId21"/>
          <a:stretch>
            <a:fillRect/>
          </a:stretch>
        </p:blipFill>
        <p:spPr>
          <a:xfrm>
            <a:off x="8693850" y="3367019"/>
            <a:ext cx="3017520" cy="2897103"/>
          </a:xfrm>
          <a:prstGeom prst="rect">
            <a:avLst/>
          </a:prstGeom>
        </p:spPr>
      </p:pic>
      <p:sp>
        <p:nvSpPr>
          <p:cNvPr id="17" name="TextBox 16">
            <a:extLst>
              <a:ext uri="{FF2B5EF4-FFF2-40B4-BE49-F238E27FC236}">
                <a16:creationId xmlns:a16="http://schemas.microsoft.com/office/drawing/2014/main" id="{4814E98C-12B9-3259-E7E2-F2BB4AD128DB}"/>
              </a:ext>
            </a:extLst>
          </p:cNvPr>
          <p:cNvSpPr txBox="1"/>
          <p:nvPr/>
        </p:nvSpPr>
        <p:spPr>
          <a:xfrm>
            <a:off x="376380" y="1033361"/>
            <a:ext cx="8940619" cy="2727672"/>
          </a:xfrm>
          <a:prstGeom prst="rect">
            <a:avLst/>
          </a:prstGeom>
          <a:noFill/>
        </p:spPr>
        <p:txBody>
          <a:bodyPr wrap="none" lIns="0" tIns="0" rIns="0" bIns="0" rtlCol="0">
            <a:noAutofit/>
          </a:bodyPr>
          <a:lstStyle/>
          <a:p>
            <a:pPr marL="285750" indent="-285750">
              <a:lnSpc>
                <a:spcPts val="2300"/>
              </a:lnSpc>
              <a:spcBef>
                <a:spcPts val="500"/>
              </a:spcBef>
              <a:buFont typeface="Arial" panose="020B0604020202020204" pitchFamily="34" charset="0"/>
              <a:buChar char="•"/>
            </a:pPr>
            <a:r>
              <a:rPr lang="vi-VN">
                <a:latin typeface="Bosch Office Sans" pitchFamily="2" charset="0"/>
              </a:rPr>
              <a:t>Impulse noise</a:t>
            </a:r>
            <a:r>
              <a:rPr lang="en-US">
                <a:latin typeface="Bosch Office Sans" pitchFamily="2" charset="0"/>
              </a:rPr>
              <a:t>: SIDD Medium - </a:t>
            </a:r>
            <a:r>
              <a:rPr lang="vi-VN">
                <a:latin typeface="Bosch Office Sans" pitchFamily="2" charset="0"/>
              </a:rPr>
              <a:t>12GB, 320 pairs of noisy/ground truth images</a:t>
            </a:r>
            <a:endParaRPr lang="en-US">
              <a:latin typeface="Bosch Office Sans" pitchFamily="2" charset="0"/>
            </a:endParaRPr>
          </a:p>
          <a:p>
            <a:pPr marL="285750" indent="-285750">
              <a:lnSpc>
                <a:spcPts val="2300"/>
              </a:lnSpc>
              <a:spcBef>
                <a:spcPts val="500"/>
              </a:spcBef>
              <a:buFont typeface="Arial" panose="020B0604020202020204" pitchFamily="34" charset="0"/>
              <a:buChar char="•"/>
            </a:pPr>
            <a:r>
              <a:rPr lang="en-US">
                <a:latin typeface="Bosch Office Sans" pitchFamily="2" charset="0"/>
              </a:rPr>
              <a:t>Blur: </a:t>
            </a:r>
            <a:r>
              <a:rPr lang="en-US">
                <a:latin typeface="Bosch Office Sans" pitchFamily="2" charset="0"/>
                <a:hlinkClick r:id="rId22"/>
              </a:rPr>
              <a:t>Blur dataset | Kaggle</a:t>
            </a:r>
            <a:r>
              <a:rPr lang="en-US">
                <a:latin typeface="Bosch Office Sans" pitchFamily="2" charset="0"/>
              </a:rPr>
              <a:t> – 700 pairs of blurred/sharp images</a:t>
            </a:r>
            <a:endParaRPr lang="vi-VN">
              <a:latin typeface="Bosch Office Sans" pitchFamily="2" charset="0"/>
            </a:endParaRPr>
          </a:p>
          <a:p>
            <a:pPr marL="285750" indent="-285750">
              <a:lnSpc>
                <a:spcPts val="2300"/>
              </a:lnSpc>
              <a:spcBef>
                <a:spcPts val="500"/>
              </a:spcBef>
              <a:buFont typeface="Arial" panose="020B0604020202020204" pitchFamily="34" charset="0"/>
              <a:buChar char="•"/>
            </a:pPr>
            <a:r>
              <a:rPr lang="vi-VN" b="1">
                <a:latin typeface="Bosch Office Sans" pitchFamily="2" charset="0"/>
              </a:rPr>
              <a:t>Periodic noise</a:t>
            </a:r>
            <a:endParaRPr lang="en-US" b="1">
              <a:latin typeface="Bosch Office Sans" pitchFamily="2" charset="0"/>
            </a:endParaRPr>
          </a:p>
          <a:p>
            <a:pPr marL="285750" indent="-285750">
              <a:lnSpc>
                <a:spcPts val="2300"/>
              </a:lnSpc>
              <a:spcBef>
                <a:spcPts val="500"/>
              </a:spcBef>
              <a:buFont typeface="Arial" panose="020B0604020202020204" pitchFamily="34" charset="0"/>
              <a:buChar char="•"/>
            </a:pPr>
            <a:r>
              <a:rPr lang="en-US">
                <a:latin typeface="Bosch Office Sans" pitchFamily="2" charset="0"/>
              </a:rPr>
              <a:t>Glitches</a:t>
            </a:r>
            <a:endParaRPr lang="vi-VN">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Scratches and blotches</a:t>
            </a:r>
          </a:p>
          <a:p>
            <a:pPr marL="285750" indent="-285750">
              <a:lnSpc>
                <a:spcPts val="2300"/>
              </a:lnSpc>
              <a:spcBef>
                <a:spcPts val="500"/>
              </a:spcBef>
              <a:buFont typeface="Arial" panose="020B0604020202020204" pitchFamily="34" charset="0"/>
              <a:buChar char="•"/>
            </a:pPr>
            <a:r>
              <a:rPr lang="vi-VN">
                <a:latin typeface="Bosch Office Sans" pitchFamily="2" charset="0"/>
              </a:rPr>
              <a:t>Snow</a:t>
            </a:r>
            <a:r>
              <a:rPr lang="en-US">
                <a:latin typeface="Bosch Office Sans" pitchFamily="2" charset="0"/>
              </a:rPr>
              <a:t> </a:t>
            </a:r>
            <a:endParaRPr lang="vi-VN" dirty="0">
              <a:latin typeface="Bosch Office Sans" pitchFamily="2" charset="0"/>
            </a:endParaRPr>
          </a:p>
          <a:p>
            <a:pPr marL="285750" indent="-285750">
              <a:lnSpc>
                <a:spcPts val="2300"/>
              </a:lnSpc>
              <a:spcBef>
                <a:spcPts val="500"/>
              </a:spcBef>
              <a:buFont typeface="Arial" panose="020B0604020202020204" pitchFamily="34" charset="0"/>
              <a:buChar char="•"/>
            </a:pPr>
            <a:r>
              <a:rPr lang="vi-VN">
                <a:latin typeface="Bosch Office Sans" pitchFamily="2" charset="0"/>
              </a:rPr>
              <a:t>Freeze frame</a:t>
            </a:r>
            <a:endParaRPr lang="vi-VN" dirty="0">
              <a:latin typeface="Bosch Office Sans" pitchFamily="2" charset="0"/>
            </a:endParaRPr>
          </a:p>
          <a:p>
            <a:pPr marL="285750" indent="-285750">
              <a:lnSpc>
                <a:spcPts val="2300"/>
              </a:lnSpc>
              <a:spcBef>
                <a:spcPts val="500"/>
              </a:spcBef>
              <a:buFont typeface="Arial" panose="020B0604020202020204" pitchFamily="34" charset="0"/>
              <a:buChar char="•"/>
            </a:pPr>
            <a:endParaRPr lang="en-US" dirty="0">
              <a:latin typeface="Bosch Office Sans" pitchFamily="2" charset="0"/>
            </a:endParaRPr>
          </a:p>
        </p:txBody>
      </p:sp>
    </p:spTree>
    <p:custDataLst>
      <p:tags r:id="rId1"/>
    </p:custDataLst>
    <p:extLst>
      <p:ext uri="{BB962C8B-B14F-4D97-AF65-F5344CB8AC3E}">
        <p14:creationId xmlns:p14="http://schemas.microsoft.com/office/powerpoint/2010/main" val="4169214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ymbol-Logotype-Supergraphic.png"/>
  <p:tag name="MLI" val="1"/>
  <p:tag name="SHAPECLASSNAME" val="ColorBarOnTitleSlides"/>
  <p:tag name="COLORS" val="-2;-2;-2;-2;-1;-2"/>
  <p:tag name="SHAPECLASSPROTECTIONTYPE" val=" 15"/>
</p:tagLst>
</file>

<file path=ppt/tags/tag10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0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0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0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05.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2.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1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1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1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1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2.xml><?xml version="1.0" encoding="utf-8"?>
<p:tagLst xmlns:a="http://schemas.openxmlformats.org/drawingml/2006/main" xmlns:r="http://schemas.openxmlformats.org/officeDocument/2006/relationships" xmlns:p="http://schemas.openxmlformats.org/presentationml/2006/main">
  <p:tag name="COLORS" val="-2;-2;-2;-2;-1;-2"/>
  <p:tag name="COLORSETCLASSNAME" val="ColorSet1"/>
  <p:tag name="COLORSETGROUPCLASSNAME" val="ColorSetGroup8"/>
  <p:tag name="FONTSETGROUPCLASSNAME" val="FontSetGroup1"/>
  <p:tag name="MLI" val="1"/>
  <p:tag name="SHAPECLASSFILE" val="BoschLogo2018.emf"/>
  <p:tag name="SHAPECLASSNAME" val="LogoOnSlides"/>
  <p:tag name="SHAPECLASSPROTECTIONTYPE" val=" 15"/>
  <p:tag name="SHAPESETCLASSNAME" val="TitleSupergraphic1"/>
  <p:tag name="SHAPESETGROUPCLASSNAME" val="ShapeSetGroup1"/>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6.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2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2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2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3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3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3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40.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4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4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4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4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4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4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5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4.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55.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15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5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5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5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6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6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62.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6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6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6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3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3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3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3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8"/>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2.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4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4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4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4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8"/>
  <p:tag name="FONTSETGROUPCLASSNAME" val="FontSetGroup1"/>
  <p:tag name="SHAPECLASSNAME" val="HiddenSubtitle"/>
  <p:tag name="SHAPECLASSPROTECTIONTYPE" val="0"/>
  <p:tag name="ML_SENDTOBACK" val=" 1"/>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6.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5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5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8"/>
  <p:tag name="FONTSETGROUPCLASSNAME" val="FontSetGroup1"/>
  <p:tag name="SHAPECLASSNAME" val="TitleOnTitleSlides"/>
  <p:tag name="SHAPECLASSPROTECTIONTYPE" val="3"/>
</p:tagLst>
</file>

<file path=ppt/tags/tag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6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6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7.xml><?xml version="1.0" encoding="utf-8"?>
<p:tagLst xmlns:a="http://schemas.openxmlformats.org/drawingml/2006/main" xmlns:r="http://schemas.openxmlformats.org/officeDocument/2006/relationships" xmlns:p="http://schemas.openxmlformats.org/presentationml/2006/main">
  <p:tag name="FIELDS.INITIALIZED" val="1"/>
  <p:tag name="ML_1" val="RBVH_Hc1"/>
  <p:tag name="ML_2" val="Bosch2.mcr"/>
  <p:tag name="SHAPESETGROUPCLASSNAME" val="ShapeSetGroup1"/>
  <p:tag name="SHAPESETCLASSNAME" val="TitleSupergraphic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FIELD.CHAPTER.CONTENT" val="Management Review Project"/>
  <p:tag name="FIELD.CHAPTER.VALUE" val="Management Review Project"/>
  <p:tag name="FIELD.CHAPTER.COMBOINDEX" val="0"/>
  <p:tag name="FIELD.REM_ANL.COMBOINDEX" val="0"/>
  <p:tag name="FIELD.DPT.CONTENT" val="RBVH/ENG-DQA"/>
  <p:tag name="FIELD.DPT.VALUE" val="RBVH/ENG-DQA | "/>
  <p:tag name="FIELD.DPT.COMBOINDEX" val="0"/>
  <p:tag name="COLORSETGROUPCLASSNAME" val="ColorSetGroup8"/>
  <p:tag name="PICTURE 1_SHAPECLASSPROTECTIONTYPE" val="15"/>
  <p:tag name="PICTURE 7_SHAPECLASSPROTECTIONTYPE" val="15"/>
  <p:tag name="PICTURE 9_SHAPECLASSPROTECTIONTYPE" val="15"/>
  <p:tag name="ML_LAYOUT_RESOURCE" val="BOSCH2_16_9_2018.MCR"/>
  <p:tag name="CFG.LAYOUTRES" val="BOSCH2_16_9_2018"/>
</p:tagLst>
</file>

<file path=ppt/tags/tag70.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7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7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7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7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7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upergraphic-P1-16-9.png"/>
  <p:tag name="MLI" val="1"/>
  <p:tag name="SHAPECLASSNAME" val="Supergraphic1"/>
  <p:tag name="COLORS" val="-2;-2;-2;-2;-1;-2"/>
  <p:tag name="ML_SENDTOBACK" val=" 1"/>
  <p:tag name="SHAPECLASSPROTECTIONTYPE" val=" 15"/>
</p:tagLst>
</file>

<file path=ppt/tags/tag8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4.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8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8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8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8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8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ETCLASSNAME" val="ColorSet1"/>
  <p:tag name="MLI" val="1"/>
  <p:tag name="SHAPESETGROUPCLASSNAME" val="ShapeSetGroup1"/>
  <p:tag name="SHAPESETCLASSNAME" val="TitleSupergraphic1"/>
  <p:tag name="FONTSETGROUPCLASSNAME" val="FontSetGroup1"/>
  <p:tag name="SHAPECLASSNAME" val="HiddenSubtitle"/>
  <p:tag name="SHAPECLASSPROTECTIONTYPE" val="0"/>
  <p:tag name="COLORSETGROUPCLASSNAME" val="ColorSetGroup8"/>
  <p:tag name="ML_SENDTOBACK" val=" 1"/>
  <p:tag name="COLORS" val="-2;-2;-2;-2;-1;-2"/>
</p:tagLst>
</file>

<file path=ppt/tags/tag9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9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heme/theme1.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BF575AB-2F28-49B4-97E7-B42BF5916995}" vid="{63F17968-F90C-42A4-A343-5F68F264C5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2366</TotalTime>
  <Words>910</Words>
  <Application>Microsoft Office PowerPoint</Application>
  <PresentationFormat>Widescreen</PresentationFormat>
  <Paragraphs>114</Paragraphs>
  <Slides>12</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Bosch Office Sans</vt:lpstr>
      <vt:lpstr>Bosch Sans Black</vt:lpstr>
      <vt:lpstr>Calibri</vt:lpstr>
      <vt:lpstr>Calibri Light</vt:lpstr>
      <vt:lpstr>Courier New</vt:lpstr>
      <vt:lpstr>Wingdings 3</vt:lpstr>
      <vt:lpstr>Bosch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FIXED-TERM Nguyen Khai Phu (MS/EMC34-XC)</dc:creator>
  <cp:lastModifiedBy>FIXED-TERM Nguyen Khai Phu (MS/EMC-TM-XC)</cp:lastModifiedBy>
  <cp:revision>94</cp:revision>
  <dcterms:created xsi:type="dcterms:W3CDTF">2023-06-22T03:40:40Z</dcterms:created>
  <dcterms:modified xsi:type="dcterms:W3CDTF">2023-08-04T06:12:40Z</dcterms:modified>
</cp:coreProperties>
</file>